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3" r:id="rId35"/>
    <p:sldId id="289" r:id="rId36"/>
    <p:sldId id="290" r:id="rId37"/>
    <p:sldId id="302" r:id="rId38"/>
    <p:sldId id="291" r:id="rId39"/>
    <p:sldId id="292" r:id="rId40"/>
    <p:sldId id="301" r:id="rId41"/>
    <p:sldId id="293" r:id="rId42"/>
    <p:sldId id="294" r:id="rId43"/>
    <p:sldId id="295" r:id="rId44"/>
    <p:sldId id="296" r:id="rId45"/>
    <p:sldId id="299" r:id="rId46"/>
    <p:sldId id="297" r:id="rId47"/>
    <p:sldId id="298" r:id="rId48"/>
    <p:sldId id="300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9" r:id="rId110"/>
    <p:sldId id="364" r:id="rId111"/>
    <p:sldId id="365" r:id="rId112"/>
    <p:sldId id="366" r:id="rId113"/>
    <p:sldId id="370" r:id="rId114"/>
    <p:sldId id="367" r:id="rId115"/>
    <p:sldId id="368" r:id="rId116"/>
    <p:sldId id="371" r:id="rId117"/>
    <p:sldId id="372" r:id="rId118"/>
    <p:sldId id="373" r:id="rId119"/>
    <p:sldId id="374" r:id="rId120"/>
    <p:sldId id="383" r:id="rId121"/>
    <p:sldId id="384" r:id="rId122"/>
    <p:sldId id="385" r:id="rId123"/>
    <p:sldId id="386" r:id="rId124"/>
    <p:sldId id="375" r:id="rId125"/>
    <p:sldId id="376" r:id="rId126"/>
    <p:sldId id="377" r:id="rId127"/>
    <p:sldId id="387" r:id="rId128"/>
    <p:sldId id="378" r:id="rId129"/>
    <p:sldId id="379" r:id="rId130"/>
    <p:sldId id="388" r:id="rId131"/>
    <p:sldId id="380" r:id="rId132"/>
    <p:sldId id="381" r:id="rId133"/>
    <p:sldId id="389" r:id="rId134"/>
    <p:sldId id="382" r:id="rId1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8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1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1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2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5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8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2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7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1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B69D-1C90-46FB-9ADA-677B03FC744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30AB-8FE5-4C3C-9F42-10D5EA64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1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KOSSA Sample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Bell Ringers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monocotyledon is defined as: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Embryo with no cotyledon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Embryo with single cotyledon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Embryo with two cotyledons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Embryo with three cotyledons</a:t>
            </a:r>
          </a:p>
          <a:p>
            <a:pPr marL="514350" indent="-514350">
              <a:buAutoNum type="arabicPeriod"/>
            </a:pPr>
            <a:r>
              <a:rPr lang="en-US" dirty="0" smtClean="0"/>
              <a:t>Cotyledons are defined as: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Vascular bundle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Seedlings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Embryo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Seed 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pesticides would be used to eliminate insects such as aphids or white flies?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Fungicide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Insecticide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Miticide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Herbicide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pesticides would be used to eliminate pests such as mites or ticks?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Fungicide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Insecticide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Miticide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Herbicide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0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pesticides would be used to eliminate insects such as aphids or white flies?</a:t>
            </a:r>
          </a:p>
          <a:p>
            <a:pPr marL="914400" lvl="1" indent="-514350">
              <a:buAutoNum type="alphaLcPeriod"/>
            </a:pPr>
            <a:r>
              <a:rPr lang="en-US" dirty="0"/>
              <a:t>Fungicide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Insecticide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Miticide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Herbicide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pesticides would be used to eliminate pests such as mites or ticks?</a:t>
            </a:r>
          </a:p>
          <a:p>
            <a:pPr marL="914400" lvl="1" indent="-514350">
              <a:buAutoNum type="alphaLcPeriod"/>
            </a:pPr>
            <a:r>
              <a:rPr lang="en-US" dirty="0"/>
              <a:t>Fungicide</a:t>
            </a:r>
          </a:p>
          <a:p>
            <a:pPr marL="914400" lvl="1" indent="-514350">
              <a:buAutoNum type="alphaLcPeriod"/>
            </a:pPr>
            <a:r>
              <a:rPr lang="en-US" dirty="0"/>
              <a:t>Insecticide</a:t>
            </a:r>
          </a:p>
          <a:p>
            <a:pPr marL="914400" lvl="1" indent="-51435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Miticide</a:t>
            </a:r>
            <a:endParaRPr lang="en-US" b="1" dirty="0">
              <a:solidFill>
                <a:srgbClr val="FF0000"/>
              </a:solidFill>
            </a:endParaRPr>
          </a:p>
          <a:p>
            <a:pPr marL="914400" lvl="1" indent="-514350">
              <a:buAutoNum type="alphaLcPeriod"/>
            </a:pPr>
            <a:r>
              <a:rPr lang="en-US" dirty="0"/>
              <a:t>Herbicide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8120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are the four main routes that a pesticide can enter the body?</a:t>
            </a:r>
          </a:p>
          <a:p>
            <a:pPr marL="914400" lvl="1" indent="-514350">
              <a:buAutoNum type="alphaLcPeriod"/>
            </a:pPr>
            <a:r>
              <a:rPr lang="en-US" dirty="0"/>
              <a:t>O</a:t>
            </a:r>
            <a:r>
              <a:rPr lang="en-US" dirty="0" smtClean="0"/>
              <a:t>ral, dermal, inhalation, eye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Oral, hair, blood, eye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Blood, lymph nodes, dermal, inhalation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Kidneys, dermal, hair, eye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not an acceptable practice when disposing of chemical containers?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Burn empty containers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Rinse equipment and container in a grassy area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Wash contaminated clothing separately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Wash hands thoroughly with soap and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are the four main routes that a pesticide can enter the body?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Oral, dermal, inhalation, eye</a:t>
            </a:r>
          </a:p>
          <a:p>
            <a:pPr marL="914400" lvl="1" indent="-514350">
              <a:buAutoNum type="alphaLcPeriod"/>
            </a:pPr>
            <a:r>
              <a:rPr lang="en-US" dirty="0"/>
              <a:t>Oral, hair, blood, eye</a:t>
            </a:r>
          </a:p>
          <a:p>
            <a:pPr marL="914400" lvl="1" indent="-514350">
              <a:buAutoNum type="alphaLcPeriod"/>
            </a:pPr>
            <a:r>
              <a:rPr lang="en-US" dirty="0"/>
              <a:t>Blood, lymph nodes, dermal, inhalation</a:t>
            </a:r>
          </a:p>
          <a:p>
            <a:pPr marL="914400" lvl="1" indent="-514350">
              <a:buAutoNum type="alphaLcPeriod"/>
            </a:pPr>
            <a:r>
              <a:rPr lang="en-US" dirty="0"/>
              <a:t>Kidneys, dermal, hair, eye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not an acceptable practice when disposing of chemical containers? 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Burn empty containers</a:t>
            </a:r>
          </a:p>
          <a:p>
            <a:pPr marL="914400" lvl="1" indent="-514350">
              <a:buAutoNum type="alphaLcPeriod"/>
            </a:pPr>
            <a:r>
              <a:rPr lang="en-US" dirty="0"/>
              <a:t>Rinse equipment and container in a grassy area</a:t>
            </a:r>
          </a:p>
          <a:p>
            <a:pPr marL="914400" lvl="1" indent="-514350">
              <a:buAutoNum type="alphaLcPeriod"/>
            </a:pPr>
            <a:r>
              <a:rPr lang="en-US" dirty="0"/>
              <a:t>Wash contaminated clothing separately</a:t>
            </a:r>
          </a:p>
          <a:p>
            <a:pPr marL="914400" lvl="1" indent="-514350">
              <a:buAutoNum type="alphaLcPeriod"/>
            </a:pPr>
            <a:r>
              <a:rPr lang="en-US" dirty="0"/>
              <a:t>Wash hands thoroughly with soap and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pesticide that has the signal word “DANGER” on the label would be which of the following acute toxicity levels?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Moderately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Slightly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Highly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Relatively toxic</a:t>
            </a:r>
          </a:p>
          <a:p>
            <a:pPr marL="514350" indent="-514350">
              <a:buAutoNum type="arabicPeriod"/>
            </a:pPr>
            <a:r>
              <a:rPr lang="en-US" dirty="0" smtClean="0"/>
              <a:t>A pesticide that has a signal word “WARNING” on the label would be which of the following acute toxicity levels?</a:t>
            </a:r>
          </a:p>
          <a:p>
            <a:pPr marL="400050" lvl="1" indent="0">
              <a:buNone/>
            </a:pPr>
            <a:r>
              <a:rPr lang="en-US" dirty="0" smtClean="0"/>
              <a:t>a. Moderately toxic</a:t>
            </a:r>
          </a:p>
          <a:p>
            <a:pPr marL="400050" lvl="1" indent="0">
              <a:buNone/>
            </a:pPr>
            <a:r>
              <a:rPr lang="en-US" dirty="0" smtClean="0"/>
              <a:t>b. Slightly toxic</a:t>
            </a:r>
          </a:p>
          <a:p>
            <a:pPr marL="400050" lvl="1" indent="0">
              <a:buNone/>
            </a:pPr>
            <a:r>
              <a:rPr lang="en-US" dirty="0" smtClean="0"/>
              <a:t>c. Highly toxic</a:t>
            </a:r>
          </a:p>
          <a:p>
            <a:pPr marL="400050" lvl="1" indent="0">
              <a:buNone/>
            </a:pPr>
            <a:r>
              <a:rPr lang="en-US" dirty="0" smtClean="0"/>
              <a:t>d. Relatively toxic</a:t>
            </a:r>
          </a:p>
          <a:p>
            <a:pPr marL="914400" lvl="1" indent="-51435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7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Arial" pitchFamily="34" charset="0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A pesticide that has the signal word “DANGER” on the label would be which of the following acute toxicity levels?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000" dirty="0">
                <a:solidFill>
                  <a:srgbClr val="FFFF00"/>
                </a:solidFill>
              </a:rPr>
              <a:t>Moderately toxic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000" dirty="0">
                <a:solidFill>
                  <a:srgbClr val="FFFF00"/>
                </a:solidFill>
              </a:rPr>
              <a:t>Slightly toxic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000" b="1" dirty="0">
                <a:solidFill>
                  <a:srgbClr val="FF0000"/>
                </a:solidFill>
              </a:rPr>
              <a:t>Highly toxic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000" dirty="0">
                <a:solidFill>
                  <a:srgbClr val="FFFF00"/>
                </a:solidFill>
              </a:rPr>
              <a:t>Relatively toxic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200" dirty="0">
                <a:solidFill>
                  <a:srgbClr val="FFFF00"/>
                </a:solidFill>
              </a:rPr>
              <a:t>A pesticide that has a signal word “WARNING” on the label would be which of the following acute toxicity levels?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a</a:t>
            </a:r>
            <a:r>
              <a:rPr lang="en-US" sz="2000" b="1" dirty="0">
                <a:solidFill>
                  <a:srgbClr val="FF0000"/>
                </a:solidFill>
              </a:rPr>
              <a:t>. Moderately toxic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b. Slightly toxic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c. Highly toxic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rgbClr val="FFFF00"/>
                </a:solidFill>
              </a:rPr>
              <a:t>d. Relatively toxic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is an acceptable time to spray a pesticide outdoors?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Early morning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Mid day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On a windy day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When workers or person are present in the area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would be the first step in the proper mixing of pesticides?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Fill the sprayer with 2/3”s of the water needed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Test the sprayer with water to check for leaks and other malfunctions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Read the label to determine the proper mixture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Mix chemicals in a grassy area</a:t>
            </a:r>
          </a:p>
        </p:txBody>
      </p:sp>
    </p:spTree>
    <p:extLst>
      <p:ext uri="{BB962C8B-B14F-4D97-AF65-F5344CB8AC3E}">
        <p14:creationId xmlns:p14="http://schemas.microsoft.com/office/powerpoint/2010/main" val="290550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Arial" pitchFamily="34" charset="0"/>
              <a:buAutoNum type="arabicPeriod"/>
            </a:pPr>
            <a:r>
              <a:rPr lang="en-US" sz="2500" dirty="0">
                <a:solidFill>
                  <a:srgbClr val="FFFF00"/>
                </a:solidFill>
              </a:rPr>
              <a:t>Which of the following is an acceptable time to spray a pesticide outdoors?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0000"/>
                </a:solidFill>
              </a:rPr>
              <a:t>Early morning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Mid day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On a windy day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When workers or person are present in the area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500" dirty="0">
                <a:solidFill>
                  <a:srgbClr val="FFFF00"/>
                </a:solidFill>
              </a:rPr>
              <a:t>Which of the following would be the first step in the proper mixing of pesticides?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Fill the sprayer with </a:t>
            </a:r>
            <a:r>
              <a:rPr lang="en-US" sz="2200" dirty="0" smtClean="0">
                <a:solidFill>
                  <a:srgbClr val="FFFF00"/>
                </a:solidFill>
              </a:rPr>
              <a:t>2/3’s </a:t>
            </a:r>
            <a:r>
              <a:rPr lang="en-US" sz="2200" dirty="0">
                <a:solidFill>
                  <a:srgbClr val="FFFF00"/>
                </a:solidFill>
              </a:rPr>
              <a:t>of the water needed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0000"/>
                </a:solidFill>
              </a:rPr>
              <a:t>Test the sprayer with water to check for leaks and other malfunctions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Read the label to determine the proper mixture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sz="2200" dirty="0">
                <a:solidFill>
                  <a:srgbClr val="FFFF00"/>
                </a:solidFill>
              </a:rPr>
              <a:t>Mix chemicals in a grassy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chewing insect, such as a grasshopper, beetle, or caterpillar will result in all of the following except: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Sucking of sap from plant tissues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Holes in leaves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Removal of tissue between leaf veins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Consumption of roots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insects is considered to be an insect with sucking mouthparts?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Aphid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Beetle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Thrip</a:t>
            </a:r>
            <a:r>
              <a:rPr lang="en-US" dirty="0" smtClean="0"/>
              <a:t>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Grasshopper </a:t>
            </a:r>
          </a:p>
        </p:txBody>
      </p:sp>
    </p:spTree>
    <p:extLst>
      <p:ext uri="{BB962C8B-B14F-4D97-AF65-F5344CB8AC3E}">
        <p14:creationId xmlns:p14="http://schemas.microsoft.com/office/powerpoint/2010/main" val="406284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chewing insect, such as a grasshopper, beetle, or caterpillar will result in all of the following except: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Sucking of sap from plant tissues</a:t>
            </a:r>
          </a:p>
          <a:p>
            <a:pPr marL="914400" lvl="1" indent="-514350">
              <a:buAutoNum type="alphaLcPeriod"/>
            </a:pPr>
            <a:r>
              <a:rPr lang="en-US" dirty="0"/>
              <a:t>Holes in leaves</a:t>
            </a:r>
          </a:p>
          <a:p>
            <a:pPr marL="914400" lvl="1" indent="-514350">
              <a:buAutoNum type="alphaLcPeriod"/>
            </a:pPr>
            <a:r>
              <a:rPr lang="en-US" dirty="0"/>
              <a:t>Removal of tissue between leaf veins</a:t>
            </a:r>
          </a:p>
          <a:p>
            <a:pPr marL="914400" lvl="1" indent="-514350">
              <a:buAutoNum type="alphaLcPeriod"/>
            </a:pPr>
            <a:r>
              <a:rPr lang="en-US" dirty="0"/>
              <a:t>Consumption of roots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insects is considered to be an insect with sucking mouthparts?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Aphid</a:t>
            </a:r>
          </a:p>
          <a:p>
            <a:pPr marL="914400" lvl="1" indent="-514350">
              <a:buAutoNum type="alphaLcPeriod"/>
            </a:pPr>
            <a:r>
              <a:rPr lang="en-US" dirty="0"/>
              <a:t>Beetle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Thrip</a:t>
            </a:r>
            <a:r>
              <a:rPr lang="en-US" dirty="0"/>
              <a:t> </a:t>
            </a:r>
          </a:p>
          <a:p>
            <a:pPr marL="914400" lvl="1" indent="-514350">
              <a:buAutoNum type="alphaLcPeriod"/>
            </a:pPr>
            <a:r>
              <a:rPr lang="en-US" dirty="0"/>
              <a:t>Grasshopper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5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 monocotyledon is defined as:</a:t>
            </a:r>
          </a:p>
          <a:p>
            <a:pPr marL="914400" lvl="1" indent="-514350">
              <a:buAutoNum type="alphaLcPeriod"/>
            </a:pPr>
            <a:r>
              <a:rPr lang="en-US" dirty="0"/>
              <a:t>Embryo with no cotyledon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Embryo with single cotyledon</a:t>
            </a:r>
          </a:p>
          <a:p>
            <a:pPr marL="914400" lvl="1" indent="-514350">
              <a:buAutoNum type="alphaLcPeriod"/>
            </a:pPr>
            <a:r>
              <a:rPr lang="en-US" dirty="0"/>
              <a:t>Embryo with two cotyledons</a:t>
            </a:r>
          </a:p>
          <a:p>
            <a:pPr marL="914400" lvl="1" indent="-514350">
              <a:buAutoNum type="alphaLcPeriod"/>
            </a:pPr>
            <a:r>
              <a:rPr lang="en-US" dirty="0"/>
              <a:t>Embryo with three cotyledons</a:t>
            </a:r>
          </a:p>
          <a:p>
            <a:pPr marL="514350" indent="-514350">
              <a:buAutoNum type="arabicPeriod"/>
            </a:pPr>
            <a:r>
              <a:rPr lang="en-US" dirty="0"/>
              <a:t>Cotyledons are defined as:</a:t>
            </a:r>
          </a:p>
          <a:p>
            <a:pPr marL="914400" lvl="1" indent="-514350">
              <a:buAutoNum type="alphaLcPeriod"/>
            </a:pPr>
            <a:r>
              <a:rPr lang="en-US" dirty="0"/>
              <a:t>Vascular bundle</a:t>
            </a:r>
          </a:p>
          <a:p>
            <a:pPr marL="914400" lvl="1" indent="-514350">
              <a:buAutoNum type="alphaLcPeriod"/>
            </a:pPr>
            <a:r>
              <a:rPr lang="en-US" dirty="0"/>
              <a:t>Seedlings</a:t>
            </a:r>
          </a:p>
          <a:p>
            <a:pPr marL="914400" lvl="1" indent="-514350">
              <a:buAutoNum type="alphaLcPeriod"/>
            </a:pPr>
            <a:r>
              <a:rPr lang="en-US" dirty="0"/>
              <a:t>Embryo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Seed leaves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2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insects is considered to be a chewing insect?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Scale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Aphids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Thrips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Beetle </a:t>
            </a:r>
          </a:p>
          <a:p>
            <a:pPr marL="514350" indent="-514350">
              <a:buAutoNum type="arabicPeriod"/>
            </a:pPr>
            <a:r>
              <a:rPr lang="en-US" dirty="0" smtClean="0"/>
              <a:t>Aphids and scales can cause the following damage to plants except: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Spotting of foliage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Curling of leaves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Stunted fruits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Holes in foliage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insects is considered to be a chewing insect?</a:t>
            </a:r>
          </a:p>
          <a:p>
            <a:pPr marL="914400" lvl="1" indent="-514350">
              <a:buAutoNum type="alphaLcPeriod"/>
            </a:pPr>
            <a:r>
              <a:rPr lang="en-US" dirty="0"/>
              <a:t>Scale</a:t>
            </a:r>
          </a:p>
          <a:p>
            <a:pPr marL="914400" lvl="1" indent="-514350">
              <a:buAutoNum type="alphaLcPeriod"/>
            </a:pPr>
            <a:r>
              <a:rPr lang="en-US" dirty="0"/>
              <a:t>Aphids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Thrips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Beetle </a:t>
            </a:r>
          </a:p>
          <a:p>
            <a:pPr marL="514350" indent="-514350">
              <a:buAutoNum type="arabicPeriod"/>
            </a:pPr>
            <a:r>
              <a:rPr lang="en-US" dirty="0"/>
              <a:t>Aphids and scales can cause the following damage to plants except:</a:t>
            </a:r>
          </a:p>
          <a:p>
            <a:pPr marL="914400" lvl="1" indent="-514350">
              <a:buAutoNum type="alphaLcPeriod"/>
            </a:pPr>
            <a:r>
              <a:rPr lang="en-US" dirty="0"/>
              <a:t>Spotting of foliage</a:t>
            </a:r>
          </a:p>
          <a:p>
            <a:pPr marL="914400" lvl="1" indent="-514350">
              <a:buAutoNum type="alphaLcPeriod"/>
            </a:pPr>
            <a:r>
              <a:rPr lang="en-US" dirty="0"/>
              <a:t>Curling of leaves</a:t>
            </a:r>
          </a:p>
          <a:p>
            <a:pPr marL="914400" lvl="1" indent="-514350">
              <a:buAutoNum type="alphaLcPeriod"/>
            </a:pPr>
            <a:r>
              <a:rPr lang="en-US" dirty="0"/>
              <a:t>Stunted fruits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Holes in foliage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It is recommended to clean hand tools, such as a hand trowel or shovel: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Once a month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After 5 uses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After every use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At the end of summer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pruning tools would be used to trim branches large in diameter and 10’ above a ground maintenance workers reach?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Hand pruners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Lopping shears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Pole pruner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Pruning saw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It is recommended to clean hand tools, such as a hand trowel or shovel:</a:t>
            </a:r>
          </a:p>
          <a:p>
            <a:pPr marL="914400" lvl="1" indent="-514350">
              <a:buAutoNum type="alphaLcPeriod"/>
            </a:pPr>
            <a:r>
              <a:rPr lang="en-US" dirty="0"/>
              <a:t>Once a month</a:t>
            </a:r>
          </a:p>
          <a:p>
            <a:pPr marL="914400" lvl="1" indent="-514350">
              <a:buAutoNum type="alphaLcPeriod"/>
            </a:pPr>
            <a:r>
              <a:rPr lang="en-US" dirty="0"/>
              <a:t>After 5 uses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After every use</a:t>
            </a:r>
          </a:p>
          <a:p>
            <a:pPr marL="914400" lvl="1" indent="-514350">
              <a:buAutoNum type="alphaLcPeriod"/>
            </a:pPr>
            <a:r>
              <a:rPr lang="en-US" dirty="0"/>
              <a:t>At the end of summer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pruning tools would be used to trim branches large in diameter and 10’ above a ground maintenance workers reach?</a:t>
            </a:r>
          </a:p>
          <a:p>
            <a:pPr marL="914400" lvl="1" indent="-514350">
              <a:buAutoNum type="alphaLcPeriod"/>
            </a:pPr>
            <a:r>
              <a:rPr lang="en-US" dirty="0"/>
              <a:t>Hand pruners</a:t>
            </a:r>
          </a:p>
          <a:p>
            <a:pPr marL="914400" lvl="1" indent="-514350">
              <a:buAutoNum type="alphaLcPeriod"/>
            </a:pPr>
            <a:r>
              <a:rPr lang="en-US" dirty="0"/>
              <a:t>Lopping shears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Pole pruner</a:t>
            </a:r>
          </a:p>
          <a:p>
            <a:pPr marL="914400" lvl="1" indent="-514350">
              <a:buAutoNum type="alphaLcPeriod"/>
            </a:pPr>
            <a:r>
              <a:rPr lang="en-US" dirty="0"/>
              <a:t>Pruning saw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1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would bot be a benefit of cleaning and maintaining hand tools used in the horticulture industry?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Prevent the spread of diseases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Makes pruning difficult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Extends their life span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Prevents rusting of blades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a good safety practice associated with power tools?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Plug electric tools in while checking and repairing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Use tools that create a potential safety hazard such as electric tools with damaged cords or tools with missing or defective guards/ shields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Operate electric tools in wet or damp areas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Operate gasoline- powered tools only in well- ventilated areas</a:t>
            </a:r>
          </a:p>
        </p:txBody>
      </p:sp>
    </p:spTree>
    <p:extLst>
      <p:ext uri="{BB962C8B-B14F-4D97-AF65-F5344CB8AC3E}">
        <p14:creationId xmlns:p14="http://schemas.microsoft.com/office/powerpoint/2010/main" val="15852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would bot be a benefit of cleaning and maintaining hand tools used in the horticulture industry?</a:t>
            </a:r>
          </a:p>
          <a:p>
            <a:pPr marL="914400" lvl="1" indent="-514350">
              <a:buAutoNum type="alphaLcPeriod"/>
            </a:pPr>
            <a:r>
              <a:rPr lang="en-US" dirty="0"/>
              <a:t>Prevent the spread of diseases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Makes pruning difficult</a:t>
            </a:r>
          </a:p>
          <a:p>
            <a:pPr marL="914400" lvl="1" indent="-514350">
              <a:buAutoNum type="alphaLcPeriod"/>
            </a:pPr>
            <a:r>
              <a:rPr lang="en-US" dirty="0"/>
              <a:t>Extends their life span</a:t>
            </a:r>
          </a:p>
          <a:p>
            <a:pPr marL="914400" lvl="1" indent="-514350">
              <a:buAutoNum type="alphaLcPeriod"/>
            </a:pPr>
            <a:r>
              <a:rPr lang="en-US" dirty="0"/>
              <a:t>Prevents rusting of blades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a good safety practice associated with power tools?</a:t>
            </a:r>
          </a:p>
          <a:p>
            <a:pPr marL="914400" lvl="1" indent="-514350">
              <a:buAutoNum type="alphaLcPeriod"/>
            </a:pPr>
            <a:r>
              <a:rPr lang="en-US" dirty="0"/>
              <a:t>Plug electric tools in while checking and repairing</a:t>
            </a:r>
          </a:p>
          <a:p>
            <a:pPr marL="914400" lvl="1" indent="-514350">
              <a:buAutoNum type="alphaLcPeriod"/>
            </a:pPr>
            <a:r>
              <a:rPr lang="en-US" dirty="0"/>
              <a:t>Use tools that create a potential safety hazard such as electric tools with damaged cords or tools with missing or defective guards/ shields</a:t>
            </a:r>
          </a:p>
          <a:p>
            <a:pPr marL="914400" lvl="1" indent="-514350">
              <a:buAutoNum type="alphaLcPeriod"/>
            </a:pPr>
            <a:r>
              <a:rPr lang="en-US" dirty="0"/>
              <a:t>Operate electric tools in wet or damp areas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Operate gasoline- powered tools only in well- ventilated areas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0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a serious accident occurs in the workplace, which of the following should you do first?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Immediately administer CPR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Move the victim to a safe place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Leave the victim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Call 911 for Emergency Medical Services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calling 911, you should give all of the following information to the dispatcher except?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Names of all victims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Type of emergency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Location of emergency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Number of victims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If a serious accident occurs in the workplace, which of the following should you do first?</a:t>
            </a:r>
          </a:p>
          <a:p>
            <a:pPr marL="914400" lvl="1" indent="-514350">
              <a:buAutoNum type="alphaLcPeriod"/>
            </a:pPr>
            <a:r>
              <a:rPr lang="en-US" dirty="0"/>
              <a:t>Immediately administer CPR</a:t>
            </a:r>
          </a:p>
          <a:p>
            <a:pPr marL="914400" lvl="1" indent="-514350">
              <a:buAutoNum type="alphaLcPeriod"/>
            </a:pPr>
            <a:r>
              <a:rPr lang="en-US" dirty="0"/>
              <a:t>Move the victim to a safe place</a:t>
            </a:r>
          </a:p>
          <a:p>
            <a:pPr marL="914400" lvl="1" indent="-514350">
              <a:buAutoNum type="alphaLcPeriod"/>
            </a:pPr>
            <a:r>
              <a:rPr lang="en-US" dirty="0"/>
              <a:t>Leave the victim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Call 911 for Emergency Medical Services</a:t>
            </a:r>
          </a:p>
          <a:p>
            <a:pPr marL="514350" indent="-514350">
              <a:buAutoNum type="arabicPeriod"/>
            </a:pPr>
            <a:r>
              <a:rPr lang="en-US" dirty="0"/>
              <a:t>When calling 911, you should give all of the following information to the </a:t>
            </a:r>
            <a:r>
              <a:rPr lang="en-US" dirty="0">
                <a:solidFill>
                  <a:srgbClr val="FF0000"/>
                </a:solidFill>
              </a:rPr>
              <a:t>dispatcher except?</a:t>
            </a:r>
          </a:p>
          <a:p>
            <a:pPr marL="914400" lvl="1" indent="-514350">
              <a:buAutoNum type="alphaLcPeriod"/>
            </a:pPr>
            <a:r>
              <a:rPr lang="en-US" dirty="0"/>
              <a:t>Names of all victims</a:t>
            </a:r>
          </a:p>
          <a:p>
            <a:pPr marL="914400" lvl="1" indent="-514350">
              <a:buAutoNum type="alphaLcPeriod"/>
            </a:pPr>
            <a:r>
              <a:rPr lang="en-US" dirty="0"/>
              <a:t>Type of emergency</a:t>
            </a:r>
          </a:p>
          <a:p>
            <a:pPr marL="914400" lvl="1" indent="-514350">
              <a:buAutoNum type="alphaLcPeriod"/>
            </a:pPr>
            <a:r>
              <a:rPr lang="en-US" dirty="0"/>
              <a:t>Location of emergency</a:t>
            </a:r>
          </a:p>
          <a:p>
            <a:pPr marL="914400" lvl="1" indent="-514350">
              <a:buAutoNum type="alphaLcPeriod"/>
            </a:pPr>
            <a:r>
              <a:rPr lang="en-US" dirty="0"/>
              <a:t>Number of victims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is an acceptable practice while operating a lawn mower?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Read the owner’s manual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Check the mower for loose parts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Know the area in which you are mowing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Remove the guards from the mowing deck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not considered to be a piece of personal protective equipment that should be worn when applying pesticides?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Respirator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Eye protection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Cotton gloves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Waterproof clothing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is an acceptable practice while operating a lawn mower?</a:t>
            </a:r>
          </a:p>
          <a:p>
            <a:pPr marL="914400" lvl="1" indent="-514350">
              <a:buAutoNum type="alphaLcPeriod"/>
            </a:pPr>
            <a:r>
              <a:rPr lang="en-US" dirty="0"/>
              <a:t>Read the owner’s manual</a:t>
            </a:r>
          </a:p>
          <a:p>
            <a:pPr marL="914400" lvl="1" indent="-514350">
              <a:buAutoNum type="alphaLcPeriod"/>
            </a:pPr>
            <a:r>
              <a:rPr lang="en-US" dirty="0"/>
              <a:t>Check the mower for loose parts</a:t>
            </a:r>
          </a:p>
          <a:p>
            <a:pPr marL="914400" lvl="1" indent="-514350">
              <a:buAutoNum type="alphaLcPeriod"/>
            </a:pPr>
            <a:r>
              <a:rPr lang="en-US" dirty="0"/>
              <a:t>Know the area in which you are mowing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Remove the guards from the mowing deck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not considered to be a piece of personal protective equipment that should be worn when applying pesticides?</a:t>
            </a:r>
          </a:p>
          <a:p>
            <a:pPr marL="914400" lvl="1" indent="-514350">
              <a:buAutoNum type="alphaLcPeriod"/>
            </a:pPr>
            <a:r>
              <a:rPr lang="en-US" dirty="0"/>
              <a:t>Respirator</a:t>
            </a:r>
          </a:p>
          <a:p>
            <a:pPr marL="914400" lvl="1" indent="-514350">
              <a:buAutoNum type="alphaLcPeriod"/>
            </a:pPr>
            <a:r>
              <a:rPr lang="en-US" dirty="0"/>
              <a:t>Eye protection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Cotton gloves</a:t>
            </a:r>
          </a:p>
          <a:p>
            <a:pPr marL="914400" lvl="1" indent="-514350">
              <a:buAutoNum type="alphaLcPeriod"/>
            </a:pPr>
            <a:r>
              <a:rPr lang="en-US" dirty="0"/>
              <a:t>Waterproof clothing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required conditions for germination include: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Moisture, soil, temperature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Soil, air temperature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Moisture, air, optimal temperatures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Light, soil, temperature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most favorable temperature for seed germination is: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65- 80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32- 105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32- 65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80- 105</a:t>
            </a:r>
          </a:p>
          <a:p>
            <a:pPr marL="914400" lvl="1" indent="-514350">
              <a:buAutoNum type="alphaLcPeriod"/>
            </a:pPr>
            <a:endParaRPr lang="en-US" dirty="0" smtClean="0"/>
          </a:p>
          <a:p>
            <a:pPr marL="91440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a pesticide is spilled on the skin, it should be washed off immediately with which of the following?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Soap and water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Water only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Moist towel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Rubbing alcohol</a:t>
            </a:r>
          </a:p>
          <a:p>
            <a:pPr marL="514350" indent="-514350">
              <a:buAutoNum type="arabicPeriod"/>
            </a:pPr>
            <a:r>
              <a:rPr lang="en-US" dirty="0" smtClean="0"/>
              <a:t>A pesticide that has a signal word “CAUTION” on the label would be which of the following acute toxicity levels?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Moderately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Slightly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Highly toxic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Relatively toxic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If a pesticide is spilled on the skin, it should be washed off immediately with which of the following?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Soap and water</a:t>
            </a:r>
          </a:p>
          <a:p>
            <a:pPr marL="914400" lvl="1" indent="-514350">
              <a:buAutoNum type="alphaLcPeriod"/>
            </a:pPr>
            <a:r>
              <a:rPr lang="en-US" dirty="0"/>
              <a:t>Water only</a:t>
            </a:r>
          </a:p>
          <a:p>
            <a:pPr marL="914400" lvl="1" indent="-514350">
              <a:buAutoNum type="alphaLcPeriod"/>
            </a:pPr>
            <a:r>
              <a:rPr lang="en-US" dirty="0"/>
              <a:t>Moist towel</a:t>
            </a:r>
          </a:p>
          <a:p>
            <a:pPr marL="914400" lvl="1" indent="-514350">
              <a:buAutoNum type="alphaLcPeriod"/>
            </a:pPr>
            <a:r>
              <a:rPr lang="en-US" dirty="0"/>
              <a:t>Rubbing alcohol</a:t>
            </a:r>
          </a:p>
          <a:p>
            <a:pPr marL="514350" indent="-514350">
              <a:buAutoNum type="arabicPeriod"/>
            </a:pPr>
            <a:r>
              <a:rPr lang="en-US" dirty="0"/>
              <a:t>A pesticide that has a signal word “CAUTION” on the label would be which of the following acute toxicity levels?</a:t>
            </a:r>
          </a:p>
          <a:p>
            <a:pPr marL="914400" lvl="1" indent="-514350">
              <a:buAutoNum type="alphaLcPeriod"/>
            </a:pPr>
            <a:r>
              <a:rPr lang="en-US" dirty="0"/>
              <a:t>Moderately toxic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Slightly toxic</a:t>
            </a:r>
          </a:p>
          <a:p>
            <a:pPr marL="914400" lvl="1" indent="-514350">
              <a:buAutoNum type="alphaLcPeriod"/>
            </a:pPr>
            <a:r>
              <a:rPr lang="en-US" dirty="0"/>
              <a:t>Highly toxic</a:t>
            </a:r>
          </a:p>
          <a:p>
            <a:pPr marL="914400" lvl="1" indent="-514350">
              <a:buAutoNum type="alphaLcPeriod"/>
            </a:pPr>
            <a:r>
              <a:rPr lang="en-US" dirty="0"/>
              <a:t>Relatively toxic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Safety in the horticulture industry is the responsibility of: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Manager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Employees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Machinery operators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Everyone in the workplace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Worker Protection Standards (WPS) law enforces which of the following?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Regulates chemicals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Bans chemicals from agricultural applications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Regulates pesticides used for homeowners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Sets guidelines for during and after chemical application </a:t>
            </a:r>
          </a:p>
        </p:txBody>
      </p:sp>
    </p:spTree>
    <p:extLst>
      <p:ext uri="{BB962C8B-B14F-4D97-AF65-F5344CB8AC3E}">
        <p14:creationId xmlns:p14="http://schemas.microsoft.com/office/powerpoint/2010/main" val="215290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Safety in the horticulture industry is the responsibility of:</a:t>
            </a:r>
          </a:p>
          <a:p>
            <a:pPr marL="914400" lvl="1" indent="-514350">
              <a:buAutoNum type="alphaLcPeriod"/>
            </a:pPr>
            <a:r>
              <a:rPr lang="en-US" dirty="0"/>
              <a:t>Manager </a:t>
            </a:r>
          </a:p>
          <a:p>
            <a:pPr marL="914400" lvl="1" indent="-514350">
              <a:buAutoNum type="alphaLcPeriod"/>
            </a:pPr>
            <a:r>
              <a:rPr lang="en-US" dirty="0"/>
              <a:t>Employees</a:t>
            </a:r>
          </a:p>
          <a:p>
            <a:pPr marL="914400" lvl="1" indent="-514350">
              <a:buAutoNum type="alphaLcPeriod"/>
            </a:pPr>
            <a:r>
              <a:rPr lang="en-US" dirty="0"/>
              <a:t>Machinery operators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Everyone in the workplace</a:t>
            </a:r>
          </a:p>
          <a:p>
            <a:pPr marL="514350" indent="-514350">
              <a:buAutoNum type="arabicPeriod"/>
            </a:pPr>
            <a:r>
              <a:rPr lang="en-US" dirty="0"/>
              <a:t>The Worker Protection Standards (WPS) law enforces which of the following?</a:t>
            </a:r>
          </a:p>
          <a:p>
            <a:pPr marL="914400" lvl="1" indent="-514350">
              <a:buAutoNum type="alphaLcPeriod"/>
            </a:pPr>
            <a:r>
              <a:rPr lang="en-US" dirty="0"/>
              <a:t>Regulates chemicals</a:t>
            </a:r>
          </a:p>
          <a:p>
            <a:pPr marL="914400" lvl="1" indent="-514350">
              <a:buAutoNum type="alphaLcPeriod"/>
            </a:pPr>
            <a:r>
              <a:rPr lang="en-US" dirty="0"/>
              <a:t>Bans chemicals from agricultural applications</a:t>
            </a:r>
          </a:p>
          <a:p>
            <a:pPr marL="914400" lvl="1" indent="-514350">
              <a:buAutoNum type="alphaLcPeriod"/>
            </a:pPr>
            <a:r>
              <a:rPr lang="en-US" dirty="0"/>
              <a:t>Regulates pesticides used for homeowners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514350">
              <a:buAutoNum type="alphaLcPeriod"/>
            </a:pPr>
            <a:r>
              <a:rPr lang="en-US" dirty="0"/>
              <a:t>Sets guidelines for during and after chemical application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tools would not be acceptable to use for pruning?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Hand shears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Lopping shears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Pruning saw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Chisel 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class of fire extinguisher is used to put out a fire on greenhouse glazing materials, such as acrylic, polycarbonate, or fiberglass reinforced polyester?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A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 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tools would not be acceptable to use for pruning?</a:t>
            </a:r>
          </a:p>
          <a:p>
            <a:pPr marL="914400" lvl="1" indent="-514350">
              <a:buAutoNum type="alphaLcPeriod"/>
            </a:pPr>
            <a:r>
              <a:rPr lang="en-US" dirty="0"/>
              <a:t>Hand shears</a:t>
            </a:r>
          </a:p>
          <a:p>
            <a:pPr marL="914400" lvl="1" indent="-514350">
              <a:buAutoNum type="alphaLcPeriod"/>
            </a:pPr>
            <a:r>
              <a:rPr lang="en-US" dirty="0"/>
              <a:t>Lopping shears</a:t>
            </a:r>
          </a:p>
          <a:p>
            <a:pPr marL="914400" lvl="1" indent="-514350">
              <a:buAutoNum type="alphaLcPeriod"/>
            </a:pPr>
            <a:r>
              <a:rPr lang="en-US" dirty="0"/>
              <a:t>Pruning saw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Chisel </a:t>
            </a:r>
          </a:p>
          <a:p>
            <a:pPr marL="514350" indent="-514350">
              <a:buAutoNum type="arabicPeriod"/>
            </a:pPr>
            <a:r>
              <a:rPr lang="en-US" dirty="0"/>
              <a:t>Which class of fire extinguisher is used to put out a fire on greenhouse glazing materials, such as acrylic, polycarbonate, or fiberglass reinforced polyester?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Class A</a:t>
            </a:r>
          </a:p>
          <a:p>
            <a:pPr marL="914400" lvl="1" indent="-514350">
              <a:buAutoNum type="alphaLcPeriod"/>
            </a:pPr>
            <a:r>
              <a:rPr lang="en-US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/>
              <a:t>Class  C</a:t>
            </a:r>
          </a:p>
          <a:p>
            <a:pPr marL="914400" lvl="1" indent="-514350">
              <a:buAutoNum type="alphaLcPeriod"/>
            </a:pPr>
            <a:r>
              <a:rPr lang="en-US" dirty="0"/>
              <a:t>Class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 smtClean="0"/>
              <a:t>Which class of fire extinguisher is used to put out a fire on flammable liquids such as gasoline, fertilizers, pesticides, or oil?</a:t>
            </a:r>
          </a:p>
          <a:p>
            <a:pPr marL="914400" lvl="1" indent="-514350">
              <a:buAutoNum type="alphaLcPeriod"/>
            </a:pPr>
            <a:r>
              <a:rPr lang="en-US" sz="3800" dirty="0" smtClean="0"/>
              <a:t>Class </a:t>
            </a:r>
            <a:r>
              <a:rPr lang="en-US" sz="3800" dirty="0"/>
              <a:t>A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 C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</a:t>
            </a:r>
            <a:r>
              <a:rPr lang="en-US" sz="3800" dirty="0" smtClean="0"/>
              <a:t>D</a:t>
            </a:r>
          </a:p>
          <a:p>
            <a:pPr marL="514350" indent="-514350">
              <a:buAutoNum type="arabicPeriod"/>
            </a:pPr>
            <a:r>
              <a:rPr lang="en-US" sz="3800" dirty="0" smtClean="0"/>
              <a:t>Which class of fire extinguisher is used to put out a fire on electrical equipment, such as machinery, power tools, or unit heaters?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A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 C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</a:t>
            </a:r>
            <a:r>
              <a:rPr lang="en-US" sz="3800" dirty="0" smtClean="0"/>
              <a:t>D</a:t>
            </a:r>
            <a:endParaRPr lang="en-US" sz="3800" dirty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3800" dirty="0"/>
              <a:t>Which class of fire extinguisher is used to put out a fire on flammable liquids such as gasoline, fertilizers, pesticides, or oil?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A</a:t>
            </a:r>
          </a:p>
          <a:p>
            <a:pPr marL="914400" lvl="1" indent="-514350">
              <a:buAutoNum type="alphaLcPeriod"/>
            </a:pPr>
            <a:r>
              <a:rPr lang="en-US" sz="3800" dirty="0">
                <a:solidFill>
                  <a:srgbClr val="FF0000"/>
                </a:solidFill>
              </a:rPr>
              <a:t>Class B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 C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D</a:t>
            </a:r>
          </a:p>
          <a:p>
            <a:pPr marL="514350" indent="-514350">
              <a:buAutoNum type="arabicPeriod"/>
            </a:pPr>
            <a:r>
              <a:rPr lang="en-US" sz="3800" dirty="0"/>
              <a:t>Which class of fire extinguisher is used to put out a fire on electrical equipment, such as machinery, power tools, or unit heaters?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A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sz="3800" dirty="0">
                <a:solidFill>
                  <a:srgbClr val="FF0000"/>
                </a:solidFill>
              </a:rPr>
              <a:t>Class  C</a:t>
            </a:r>
          </a:p>
          <a:p>
            <a:pPr marL="914400" lvl="1" indent="-514350">
              <a:buAutoNum type="alphaLcPeriod"/>
            </a:pPr>
            <a:r>
              <a:rPr lang="en-US" sz="3800" dirty="0"/>
              <a:t>Class 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green triangle located on a </a:t>
            </a:r>
            <a:r>
              <a:rPr lang="en-US" dirty="0" err="1" smtClean="0"/>
              <a:t>portabel</a:t>
            </a:r>
            <a:r>
              <a:rPr lang="en-US" dirty="0" smtClean="0"/>
              <a:t> fire extinguisher indicates that it is which of the following: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A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Combination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A red square located on a portable fire extinguisher indicates that it is which of the following?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Class A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Class B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Class C</a:t>
            </a:r>
          </a:p>
          <a:p>
            <a:pPr marL="914400" lvl="1" indent="-514350">
              <a:buAutoNum type="arabicPeriod"/>
            </a:pPr>
            <a:r>
              <a:rPr lang="en-US" dirty="0" smtClean="0"/>
              <a:t>Combination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5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green triangle located on a </a:t>
            </a:r>
            <a:r>
              <a:rPr lang="en-US" dirty="0" smtClean="0"/>
              <a:t>portable </a:t>
            </a:r>
            <a:r>
              <a:rPr lang="en-US" dirty="0"/>
              <a:t>fire extinguisher indicates that it is which of the following: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Class A</a:t>
            </a:r>
          </a:p>
          <a:p>
            <a:pPr marL="914400" lvl="1" indent="-514350">
              <a:buAutoNum type="alphaLcPeriod"/>
            </a:pPr>
            <a:r>
              <a:rPr lang="en-US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/>
              <a:t>Class C</a:t>
            </a:r>
          </a:p>
          <a:p>
            <a:pPr marL="914400" lvl="1" indent="-514350">
              <a:buAutoNum type="alphaLcPeriod"/>
            </a:pPr>
            <a:r>
              <a:rPr lang="en-US" dirty="0"/>
              <a:t>Combination </a:t>
            </a:r>
          </a:p>
          <a:p>
            <a:pPr marL="514350" indent="-514350">
              <a:buAutoNum type="arabicPeriod"/>
            </a:pPr>
            <a:r>
              <a:rPr lang="en-US" dirty="0"/>
              <a:t>A red square located on a portable fire extinguisher indicates that it is which of the following?</a:t>
            </a:r>
          </a:p>
          <a:p>
            <a:pPr marL="914400" lvl="1" indent="-514350">
              <a:buAutoNum type="arabicPeriod"/>
            </a:pPr>
            <a:r>
              <a:rPr lang="en-US" dirty="0"/>
              <a:t>Class A</a:t>
            </a:r>
          </a:p>
          <a:p>
            <a:pPr marL="914400" lvl="1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Class B</a:t>
            </a:r>
          </a:p>
          <a:p>
            <a:pPr marL="914400" lvl="1" indent="-514350">
              <a:buAutoNum type="arabicPeriod"/>
            </a:pPr>
            <a:r>
              <a:rPr lang="en-US" dirty="0"/>
              <a:t>Class C</a:t>
            </a:r>
          </a:p>
          <a:p>
            <a:pPr marL="914400" lvl="1" indent="-514350">
              <a:buAutoNum type="arabicPeriod"/>
            </a:pPr>
            <a:r>
              <a:rPr lang="en-US" dirty="0"/>
              <a:t>Combination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required conditions for germination include:</a:t>
            </a:r>
          </a:p>
          <a:p>
            <a:pPr marL="914400" lvl="1" indent="-514350">
              <a:buAutoNum type="alphaLcPeriod"/>
            </a:pPr>
            <a:r>
              <a:rPr lang="en-US" dirty="0"/>
              <a:t>Moisture, soil, temperature</a:t>
            </a:r>
          </a:p>
          <a:p>
            <a:pPr marL="914400" lvl="1" indent="-514350">
              <a:buAutoNum type="alphaLcPeriod"/>
            </a:pPr>
            <a:r>
              <a:rPr lang="en-US" dirty="0"/>
              <a:t>Soil, air temperature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Moisture, air, optimal temperatures</a:t>
            </a:r>
          </a:p>
          <a:p>
            <a:pPr marL="914400" lvl="1" indent="-514350">
              <a:buAutoNum type="alphaLcPeriod"/>
            </a:pPr>
            <a:r>
              <a:rPr lang="en-US" dirty="0"/>
              <a:t>Light, soil, temperature</a:t>
            </a:r>
          </a:p>
          <a:p>
            <a:pPr marL="514350" indent="-514350">
              <a:buAutoNum type="arabicPeriod"/>
            </a:pPr>
            <a:r>
              <a:rPr lang="en-US" dirty="0"/>
              <a:t>The most favorable temperature for seed germination is: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65- 80</a:t>
            </a:r>
          </a:p>
          <a:p>
            <a:pPr marL="914400" lvl="1" indent="-514350">
              <a:buAutoNum type="alphaLcPeriod"/>
            </a:pPr>
            <a:r>
              <a:rPr lang="en-US" dirty="0"/>
              <a:t>32- 105</a:t>
            </a:r>
          </a:p>
          <a:p>
            <a:pPr marL="914400" lvl="1" indent="-514350">
              <a:buAutoNum type="alphaLcPeriod"/>
            </a:pPr>
            <a:r>
              <a:rPr lang="en-US" dirty="0"/>
              <a:t>32- 65</a:t>
            </a:r>
          </a:p>
          <a:p>
            <a:pPr marL="914400" lvl="1" indent="-514350">
              <a:buAutoNum type="alphaLcPeriod"/>
            </a:pPr>
            <a:r>
              <a:rPr lang="en-US" dirty="0"/>
              <a:t>80- 105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blue circle located on a portable fire extinguisher indicates that it is which of the following?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A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Class C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Combination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In a head house, chemical storage building, or greenhouse the fire extinguisher should be located: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At the rear of the facility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 the corner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Locked in a cabinet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By the exit 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blue circle located on a portable fire extinguisher indicates that it is which of the following?</a:t>
            </a:r>
          </a:p>
          <a:p>
            <a:pPr marL="914400" lvl="1" indent="-514350">
              <a:buAutoNum type="alphaLcPeriod"/>
            </a:pPr>
            <a:r>
              <a:rPr lang="en-US" dirty="0"/>
              <a:t>Class A</a:t>
            </a:r>
          </a:p>
          <a:p>
            <a:pPr marL="914400" lvl="1" indent="-514350">
              <a:buAutoNum type="alphaLcPeriod"/>
            </a:pPr>
            <a:r>
              <a:rPr lang="en-US" dirty="0"/>
              <a:t>Class B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Class C</a:t>
            </a:r>
          </a:p>
          <a:p>
            <a:pPr marL="914400" lvl="1" indent="-514350">
              <a:buAutoNum type="alphaLcPeriod"/>
            </a:pPr>
            <a:r>
              <a:rPr lang="en-US" dirty="0"/>
              <a:t>Combination </a:t>
            </a:r>
          </a:p>
          <a:p>
            <a:pPr marL="514350" indent="-514350">
              <a:buAutoNum type="arabicPeriod"/>
            </a:pPr>
            <a:r>
              <a:rPr lang="en-US" dirty="0"/>
              <a:t>In a head house, chemical storage building, or greenhouse the fire extinguisher should be located:</a:t>
            </a:r>
          </a:p>
          <a:p>
            <a:pPr marL="914400" lvl="1" indent="-514350">
              <a:buAutoNum type="alphaLcPeriod"/>
            </a:pPr>
            <a:r>
              <a:rPr lang="en-US" dirty="0"/>
              <a:t>At the rear of the facility</a:t>
            </a:r>
          </a:p>
          <a:p>
            <a:pPr marL="914400" lvl="1" indent="-514350">
              <a:buAutoNum type="alphaLcPeriod"/>
            </a:pPr>
            <a:r>
              <a:rPr lang="en-US" dirty="0"/>
              <a:t>In the corner</a:t>
            </a:r>
          </a:p>
          <a:p>
            <a:pPr marL="914400" lvl="1" indent="-514350">
              <a:buAutoNum type="alphaLcPeriod"/>
            </a:pPr>
            <a:r>
              <a:rPr lang="en-US" dirty="0"/>
              <a:t>Locked in a cabinet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By the exit door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defines safety in the workplace?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Preventing injury and loss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Staying out of harms way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Working slowly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Reading all the instructions 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agencies approve pesticide labels?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Kentucky Department of Agriculture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United States Department of Agriculture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Food and Drug Administration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Environmental Protection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defines safety in the workplace?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Preventing injury and loss</a:t>
            </a:r>
          </a:p>
          <a:p>
            <a:pPr marL="914400" lvl="1" indent="-514350">
              <a:buAutoNum type="alphaLcPeriod"/>
            </a:pPr>
            <a:r>
              <a:rPr lang="en-US" dirty="0"/>
              <a:t>Staying out of harms way</a:t>
            </a:r>
          </a:p>
          <a:p>
            <a:pPr marL="914400" lvl="1" indent="-514350">
              <a:buAutoNum type="alphaLcPeriod"/>
            </a:pPr>
            <a:r>
              <a:rPr lang="en-US" dirty="0"/>
              <a:t>Working slowly</a:t>
            </a:r>
          </a:p>
          <a:p>
            <a:pPr marL="914400" lvl="1" indent="-514350">
              <a:buAutoNum type="alphaLcPeriod"/>
            </a:pPr>
            <a:r>
              <a:rPr lang="en-US" dirty="0"/>
              <a:t>Reading all the instructions 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agencies approve pesticide labels?</a:t>
            </a:r>
          </a:p>
          <a:p>
            <a:pPr marL="914400" lvl="1" indent="-514350">
              <a:buAutoNum type="alphaLcPeriod"/>
            </a:pPr>
            <a:r>
              <a:rPr lang="en-US" dirty="0"/>
              <a:t>Kentucky Department of Agriculture</a:t>
            </a:r>
          </a:p>
          <a:p>
            <a:pPr marL="914400" lvl="1" indent="-514350">
              <a:buAutoNum type="alphaLcPeriod"/>
            </a:pPr>
            <a:r>
              <a:rPr lang="en-US" dirty="0"/>
              <a:t>United States Department of Agriculture</a:t>
            </a:r>
          </a:p>
          <a:p>
            <a:pPr marL="914400" lvl="1" indent="-514350">
              <a:buAutoNum type="alphaLcPeriod"/>
            </a:pPr>
            <a:r>
              <a:rPr lang="en-US" dirty="0"/>
              <a:t>Food and Drug Administration</a:t>
            </a:r>
          </a:p>
          <a:p>
            <a:pPr marL="914400" lvl="1" indent="-514350"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Environmental Protection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Vigor is: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ability of seeds to germinate under different conditions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ability of the seed to work hard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ability of the seed to grow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ability of the seed to grow fast</a:t>
            </a:r>
          </a:p>
          <a:p>
            <a:pPr marL="514350" indent="-514350">
              <a:buAutoNum type="arabicPeriod"/>
            </a:pPr>
            <a:r>
              <a:rPr lang="en-US" dirty="0" smtClean="0"/>
              <a:t>A monocot plant example is: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Bean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Carrot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Oats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Turnip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Vigor is: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The ability of seeds to germinate under different conditions</a:t>
            </a:r>
          </a:p>
          <a:p>
            <a:pPr marL="914400" lvl="1" indent="-514350">
              <a:buAutoNum type="alphaLcPeriod"/>
            </a:pPr>
            <a:r>
              <a:rPr lang="en-US" dirty="0"/>
              <a:t>The ability of the seed to work hard</a:t>
            </a:r>
          </a:p>
          <a:p>
            <a:pPr marL="914400" lvl="1" indent="-514350">
              <a:buAutoNum type="alphaLcPeriod"/>
            </a:pPr>
            <a:r>
              <a:rPr lang="en-US" dirty="0"/>
              <a:t>The ability of the seed to grow</a:t>
            </a:r>
          </a:p>
          <a:p>
            <a:pPr marL="914400" lvl="1" indent="-514350">
              <a:buAutoNum type="alphaLcPeriod"/>
            </a:pPr>
            <a:r>
              <a:rPr lang="en-US" dirty="0"/>
              <a:t>The ability of the seed to grow fast</a:t>
            </a:r>
          </a:p>
          <a:p>
            <a:pPr marL="514350" indent="-514350">
              <a:buAutoNum type="arabicPeriod"/>
            </a:pPr>
            <a:r>
              <a:rPr lang="en-US" dirty="0"/>
              <a:t>A monocot plant example is:</a:t>
            </a:r>
          </a:p>
          <a:p>
            <a:pPr marL="914400" lvl="1" indent="-514350">
              <a:buAutoNum type="alphaLcPeriod"/>
            </a:pPr>
            <a:r>
              <a:rPr lang="en-US" dirty="0"/>
              <a:t>Bean</a:t>
            </a:r>
          </a:p>
          <a:p>
            <a:pPr marL="914400" lvl="1" indent="-514350">
              <a:buAutoNum type="alphaLcPeriod"/>
            </a:pPr>
            <a:r>
              <a:rPr lang="en-US" dirty="0"/>
              <a:t>Carrot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Oats</a:t>
            </a:r>
          </a:p>
          <a:p>
            <a:pPr marL="914400" lvl="1" indent="-514350">
              <a:buAutoNum type="alphaLcPeriod"/>
            </a:pPr>
            <a:r>
              <a:rPr lang="en-US" dirty="0"/>
              <a:t>Turnip </a:t>
            </a:r>
          </a:p>
        </p:txBody>
      </p:sp>
    </p:spTree>
    <p:extLst>
      <p:ext uri="{BB962C8B-B14F-4D97-AF65-F5344CB8AC3E}">
        <p14:creationId xmlns:p14="http://schemas.microsoft.com/office/powerpoint/2010/main" val="5109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Dicots have: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Fibrous roots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Tap roots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Non- fibrous roots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Adventurous roots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not a specialized stem: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Tuber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Buld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Tendril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 </a:t>
            </a:r>
          </a:p>
          <a:p>
            <a:pPr marL="91440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Dicots have:</a:t>
            </a:r>
          </a:p>
          <a:p>
            <a:pPr marL="914400" lvl="1" indent="-514350">
              <a:buAutoNum type="alphaLcPeriod"/>
            </a:pPr>
            <a:r>
              <a:rPr lang="en-US" dirty="0"/>
              <a:t>Fibrous roots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Tap roots</a:t>
            </a:r>
          </a:p>
          <a:p>
            <a:pPr marL="914400" lvl="1" indent="-514350">
              <a:buAutoNum type="alphaLcPeriod"/>
            </a:pPr>
            <a:r>
              <a:rPr lang="en-US" dirty="0"/>
              <a:t>Non- fibrous roots</a:t>
            </a:r>
          </a:p>
          <a:p>
            <a:pPr marL="914400" lvl="1" indent="-514350">
              <a:buAutoNum type="alphaLcPeriod"/>
            </a:pPr>
            <a:r>
              <a:rPr lang="en-US" dirty="0"/>
              <a:t>Adventurous roots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not a specialized stem:</a:t>
            </a:r>
          </a:p>
          <a:p>
            <a:pPr marL="914400" lvl="1" indent="-514350">
              <a:buAutoNum type="alphaLcPeriod"/>
            </a:pPr>
            <a:r>
              <a:rPr lang="en-US" dirty="0"/>
              <a:t>Tuber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Buld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Tendril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Root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An evergreen is an example of an: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Annual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Biannual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Perennial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Winter annual</a:t>
            </a:r>
          </a:p>
          <a:p>
            <a:pPr marL="57150" indent="0">
              <a:buNone/>
            </a:pPr>
            <a:r>
              <a:rPr lang="en-US" dirty="0" smtClean="0"/>
              <a:t>2. Trees and shrubs that drop all of their leaves in the fall: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/>
              <a:t>a. annual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/>
              <a:t>b. biannual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/>
              <a:t>c. deciduous</a:t>
            </a:r>
          </a:p>
          <a:p>
            <a:pPr marL="57150" indent="0">
              <a:buNone/>
            </a:pPr>
            <a:r>
              <a:rPr lang="en-US" dirty="0"/>
              <a:t>	</a:t>
            </a:r>
            <a:r>
              <a:rPr lang="en-US" dirty="0" smtClean="0"/>
              <a:t>d. evergreen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An evergreen is an example of an:</a:t>
            </a:r>
          </a:p>
          <a:p>
            <a:pPr marL="971550" lvl="1" indent="-514350">
              <a:buAutoNum type="alphaLcPeriod"/>
            </a:pPr>
            <a:r>
              <a:rPr lang="en-US" dirty="0"/>
              <a:t>Annual</a:t>
            </a:r>
          </a:p>
          <a:p>
            <a:pPr marL="971550" lvl="1" indent="-514350">
              <a:buAutoNum type="alphaLcPeriod"/>
            </a:pPr>
            <a:r>
              <a:rPr lang="en-US" dirty="0"/>
              <a:t>Biannual</a:t>
            </a:r>
          </a:p>
          <a:p>
            <a:pPr marL="97155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Perennial</a:t>
            </a:r>
          </a:p>
          <a:p>
            <a:pPr marL="971550" lvl="1" indent="-514350">
              <a:buAutoNum type="alphaLcPeriod"/>
            </a:pPr>
            <a:r>
              <a:rPr lang="en-US" dirty="0"/>
              <a:t>Winter annual</a:t>
            </a:r>
          </a:p>
          <a:p>
            <a:pPr marL="57150" indent="0">
              <a:buNone/>
            </a:pPr>
            <a:r>
              <a:rPr lang="en-US" dirty="0"/>
              <a:t>2. Trees and shrubs that drop all of their leaves in the fall:</a:t>
            </a:r>
          </a:p>
          <a:p>
            <a:pPr marL="57150" indent="0">
              <a:buNone/>
            </a:pPr>
            <a:r>
              <a:rPr lang="en-US" dirty="0"/>
              <a:t>	a. annual</a:t>
            </a:r>
          </a:p>
          <a:p>
            <a:pPr marL="57150" indent="0">
              <a:buNone/>
            </a:pPr>
            <a:r>
              <a:rPr lang="en-US" dirty="0"/>
              <a:t>	b. biannual</a:t>
            </a:r>
          </a:p>
          <a:p>
            <a:pPr marL="57150" indent="0">
              <a:buNone/>
            </a:pPr>
            <a:r>
              <a:rPr lang="en-US" dirty="0"/>
              <a:t>	c. </a:t>
            </a:r>
            <a:r>
              <a:rPr lang="en-US" b="1" dirty="0">
                <a:solidFill>
                  <a:srgbClr val="FF0000"/>
                </a:solidFill>
              </a:rPr>
              <a:t>deciduous</a:t>
            </a:r>
          </a:p>
          <a:p>
            <a:pPr marL="57150" indent="0">
              <a:buNone/>
            </a:pPr>
            <a:r>
              <a:rPr lang="en-US" dirty="0"/>
              <a:t>	d. evergreen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0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Bell- ringer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keep a full weeks worth of bell- ringers before turning them in</a:t>
            </a:r>
          </a:p>
          <a:p>
            <a:r>
              <a:rPr lang="en-US" dirty="0" smtClean="0"/>
              <a:t>If you are absent, you are responsible for getting the questions from your classmates</a:t>
            </a:r>
          </a:p>
          <a:p>
            <a:pPr lvl="1"/>
            <a:r>
              <a:rPr lang="en-US" dirty="0" smtClean="0"/>
              <a:t>This DOES NOT mean waiting until Friday, and then copying the whole week from a classmate</a:t>
            </a:r>
          </a:p>
          <a:p>
            <a:r>
              <a:rPr lang="en-US" dirty="0" smtClean="0"/>
              <a:t>You must write the question and answer for full credit</a:t>
            </a:r>
          </a:p>
          <a:p>
            <a:r>
              <a:rPr lang="en-US" dirty="0" smtClean="0"/>
              <a:t>Write the date each day followed by the question and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Parent material of the glacial origin that was deposited by wind: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alluvium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loess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glacial till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topography </a:t>
            </a:r>
          </a:p>
          <a:p>
            <a:pPr marL="0" indent="0">
              <a:buNone/>
            </a:pPr>
            <a:r>
              <a:rPr lang="en-US" dirty="0" smtClean="0"/>
              <a:t>2. Many soils have been formed from material originally moved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glaciers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wind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water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human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1. Parent material of the glacial origin that was deposited by wind:</a:t>
            </a:r>
          </a:p>
          <a:p>
            <a:pPr marL="0" indent="0">
              <a:buNone/>
            </a:pPr>
            <a:r>
              <a:rPr lang="en-US" dirty="0"/>
              <a:t>	a. alluvium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b. loess</a:t>
            </a:r>
          </a:p>
          <a:p>
            <a:pPr marL="0" indent="0">
              <a:buNone/>
            </a:pPr>
            <a:r>
              <a:rPr lang="en-US" dirty="0"/>
              <a:t>	c. glacial till</a:t>
            </a:r>
          </a:p>
          <a:p>
            <a:pPr marL="0" indent="0">
              <a:buNone/>
            </a:pPr>
            <a:r>
              <a:rPr lang="en-US" dirty="0"/>
              <a:t>	d. topography </a:t>
            </a:r>
          </a:p>
          <a:p>
            <a:pPr marL="0" indent="0">
              <a:buNone/>
            </a:pPr>
            <a:r>
              <a:rPr lang="en-US" dirty="0"/>
              <a:t>2. Many soils have been formed from material originally moved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a. glaciers</a:t>
            </a:r>
          </a:p>
          <a:p>
            <a:pPr marL="0" indent="0">
              <a:buNone/>
            </a:pPr>
            <a:r>
              <a:rPr lang="en-US" dirty="0"/>
              <a:t>	b. wind</a:t>
            </a:r>
          </a:p>
          <a:p>
            <a:pPr marL="0" indent="0">
              <a:buNone/>
            </a:pPr>
            <a:r>
              <a:rPr lang="en-US" dirty="0"/>
              <a:t>	c. water</a:t>
            </a:r>
          </a:p>
          <a:p>
            <a:pPr marL="0" indent="0">
              <a:buNone/>
            </a:pPr>
            <a:r>
              <a:rPr lang="en-US" dirty="0"/>
              <a:t>	d. human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As materials such as organic matter and minerals are altered in the soil, this process is called: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Translocation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Transpiration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Transformation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Relocation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Most productive soils range from: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1- 4 pH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4- 9 pH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7- 9 pH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9- 14 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12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As materials such as organic matter and minerals are altered in the soil, this process is called:</a:t>
            </a:r>
          </a:p>
          <a:p>
            <a:pPr marL="914400" lvl="1" indent="-514350">
              <a:buAutoNum type="alphaLcPeriod"/>
            </a:pPr>
            <a:r>
              <a:rPr lang="en-US" dirty="0"/>
              <a:t>Translocation</a:t>
            </a:r>
          </a:p>
          <a:p>
            <a:pPr marL="914400" lvl="1" indent="-514350">
              <a:buAutoNum type="alphaLcPeriod"/>
            </a:pPr>
            <a:r>
              <a:rPr lang="en-US" dirty="0"/>
              <a:t>Transpiration 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Transformation</a:t>
            </a:r>
          </a:p>
          <a:p>
            <a:pPr marL="914400" lvl="1" indent="-514350">
              <a:buAutoNum type="alphaLcPeriod"/>
            </a:pPr>
            <a:r>
              <a:rPr lang="en-US" dirty="0"/>
              <a:t>Relocation</a:t>
            </a:r>
          </a:p>
          <a:p>
            <a:pPr marL="514350" indent="-514350">
              <a:buAutoNum type="arabicPeriod"/>
            </a:pPr>
            <a:r>
              <a:rPr lang="en-US" dirty="0"/>
              <a:t>Most productive soils range from:</a:t>
            </a:r>
          </a:p>
          <a:p>
            <a:pPr marL="914400" lvl="1" indent="-514350">
              <a:buAutoNum type="alphaLcPeriod"/>
            </a:pPr>
            <a:r>
              <a:rPr lang="en-US" dirty="0"/>
              <a:t>1- 4 pH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4- 9 pH</a:t>
            </a:r>
          </a:p>
          <a:p>
            <a:pPr marL="914400" lvl="1" indent="-514350">
              <a:buAutoNum type="alphaLcPeriod"/>
            </a:pPr>
            <a:r>
              <a:rPr lang="en-US" dirty="0"/>
              <a:t>7- 9 pH</a:t>
            </a:r>
          </a:p>
          <a:p>
            <a:pPr marL="914400" lvl="1" indent="-514350">
              <a:buAutoNum type="alphaLcPeriod"/>
            </a:pPr>
            <a:r>
              <a:rPr lang="en-US" dirty="0"/>
              <a:t>9- 14 pH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0315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is known as the most highly visible erosion?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Gully erosion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Rill erosion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Sheet erosion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Steep erosion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practice will reduce and prevent soil erosion on property?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Mechanical tillage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Crop rotation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Monocropping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Traditional tillage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03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is known as the most highly visible erosion?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Gully erosion</a:t>
            </a:r>
          </a:p>
          <a:p>
            <a:pPr marL="914400" lvl="1" indent="-514350">
              <a:buAutoNum type="alphaLcPeriod"/>
            </a:pPr>
            <a:r>
              <a:rPr lang="en-US" dirty="0"/>
              <a:t>Rill erosion</a:t>
            </a:r>
          </a:p>
          <a:p>
            <a:pPr marL="914400" lvl="1" indent="-514350">
              <a:buAutoNum type="alphaLcPeriod"/>
            </a:pPr>
            <a:r>
              <a:rPr lang="en-US" dirty="0"/>
              <a:t>Sheet erosion</a:t>
            </a:r>
          </a:p>
          <a:p>
            <a:pPr marL="914400" lvl="1" indent="-514350">
              <a:buAutoNum type="alphaLcPeriod"/>
            </a:pPr>
            <a:r>
              <a:rPr lang="en-US" dirty="0"/>
              <a:t>Steep erosion</a:t>
            </a:r>
          </a:p>
          <a:p>
            <a:pPr marL="514350" indent="-514350">
              <a:buAutoNum type="arabicPeriod"/>
            </a:pPr>
            <a:r>
              <a:rPr lang="en-US" dirty="0"/>
              <a:t>Which practice will reduce and prevent soil erosion on property?</a:t>
            </a:r>
          </a:p>
          <a:p>
            <a:pPr marL="914400" lvl="1" indent="-514350">
              <a:buAutoNum type="alphaLcPeriod"/>
            </a:pPr>
            <a:r>
              <a:rPr lang="en-US" dirty="0"/>
              <a:t>Mechanical tillage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Crop rotation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Monocropping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Traditional tillage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26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Three functions of a growing medium: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Provide fertilizer, moisture, oxygen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Provide seed cover, support, light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Provide nutrients, support, oxygen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Provide seed cover, nutrients, moisture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Common components is a soilless mix are: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Peat moss, perlite, vermiculite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silt, clay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peat moss, bark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Perlite, vermiculite, miracle 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32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Three functions of a growing medium:</a:t>
            </a:r>
          </a:p>
          <a:p>
            <a:pPr marL="914400" lvl="1" indent="-514350">
              <a:buAutoNum type="alphaLcPeriod"/>
            </a:pPr>
            <a:r>
              <a:rPr lang="en-US" dirty="0"/>
              <a:t>Provide fertilizer, moisture, oxygen</a:t>
            </a:r>
          </a:p>
          <a:p>
            <a:pPr marL="914400" lvl="1" indent="-514350">
              <a:buAutoNum type="alphaLcPeriod"/>
            </a:pPr>
            <a:r>
              <a:rPr lang="en-US" dirty="0"/>
              <a:t>Provide seed cover, support, light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Provide nutrients, support, oxygen</a:t>
            </a:r>
          </a:p>
          <a:p>
            <a:pPr marL="914400" lvl="1" indent="-514350">
              <a:buAutoNum type="alphaLcPeriod"/>
            </a:pPr>
            <a:r>
              <a:rPr lang="en-US" dirty="0"/>
              <a:t>Provide seed cover, nutrients, moisture</a:t>
            </a:r>
          </a:p>
          <a:p>
            <a:pPr marL="514350" indent="-514350">
              <a:buAutoNum type="arabicPeriod"/>
            </a:pPr>
            <a:r>
              <a:rPr lang="en-US" dirty="0"/>
              <a:t>Common components is a soilless mix are: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Peat moss, perlite, vermiculite</a:t>
            </a:r>
          </a:p>
          <a:p>
            <a:pPr marL="914400" lvl="1" indent="-514350">
              <a:buAutoNum type="alphaLcPeriod"/>
            </a:pPr>
            <a:r>
              <a:rPr lang="en-US" dirty="0"/>
              <a:t>Sand, silt, clay</a:t>
            </a:r>
          </a:p>
          <a:p>
            <a:pPr marL="914400" lvl="1" indent="-514350">
              <a:buAutoNum type="alphaLcPeriod"/>
            </a:pPr>
            <a:r>
              <a:rPr lang="en-US" dirty="0"/>
              <a:t>Sand, peat moss, bark</a:t>
            </a:r>
          </a:p>
          <a:p>
            <a:pPr marL="914400" lvl="1" indent="-514350">
              <a:buAutoNum type="alphaLcPeriod"/>
            </a:pPr>
            <a:r>
              <a:rPr lang="en-US" dirty="0"/>
              <a:t>Perlite, vermiculite, miracle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9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soil that contains equal amounts of sand, silt, and clay is called a: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Even mix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Sandy silt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Uniform mix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Loam</a:t>
            </a:r>
          </a:p>
          <a:p>
            <a:pPr marL="514350" indent="-514350">
              <a:buAutoNum type="arabicPeriod"/>
            </a:pPr>
            <a:r>
              <a:rPr lang="en-US" dirty="0" smtClean="0"/>
              <a:t>Soil is classified by the amount of: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silt, clay and loam it contains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Where it is found in the soil profile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Silt, clay, gravel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silt, clay it contains </a:t>
            </a:r>
          </a:p>
        </p:txBody>
      </p:sp>
    </p:spTree>
    <p:extLst>
      <p:ext uri="{BB962C8B-B14F-4D97-AF65-F5344CB8AC3E}">
        <p14:creationId xmlns:p14="http://schemas.microsoft.com/office/powerpoint/2010/main" val="354144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soil that contains equal amounts of sand, silt, and clay is called a:</a:t>
            </a:r>
          </a:p>
          <a:p>
            <a:pPr marL="914400" lvl="1" indent="-514350">
              <a:buAutoNum type="alphaLcPeriod"/>
            </a:pPr>
            <a:r>
              <a:rPr lang="en-US" dirty="0"/>
              <a:t>Even mix</a:t>
            </a:r>
          </a:p>
          <a:p>
            <a:pPr marL="914400" lvl="1" indent="-514350">
              <a:buAutoNum type="alphaLcPeriod"/>
            </a:pPr>
            <a:r>
              <a:rPr lang="en-US" dirty="0"/>
              <a:t>Sandy silt</a:t>
            </a:r>
          </a:p>
          <a:p>
            <a:pPr marL="914400" lvl="1" indent="-514350">
              <a:buAutoNum type="alphaLcPeriod"/>
            </a:pPr>
            <a:r>
              <a:rPr lang="en-US" dirty="0"/>
              <a:t>Uniform mix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Loam</a:t>
            </a:r>
          </a:p>
          <a:p>
            <a:pPr marL="514350" indent="-514350">
              <a:buAutoNum type="arabicPeriod"/>
            </a:pPr>
            <a:r>
              <a:rPr lang="en-US" dirty="0"/>
              <a:t>Soil is classified by the amount of:</a:t>
            </a:r>
          </a:p>
          <a:p>
            <a:pPr marL="914400" lvl="1" indent="-514350">
              <a:buAutoNum type="alphaLcPeriod"/>
            </a:pPr>
            <a:r>
              <a:rPr lang="en-US" dirty="0"/>
              <a:t>sand, silt, clay and loam it contains</a:t>
            </a:r>
          </a:p>
          <a:p>
            <a:pPr marL="914400" lvl="1" indent="-514350">
              <a:buAutoNum type="alphaLcPeriod"/>
            </a:pPr>
            <a:r>
              <a:rPr lang="en-US" dirty="0"/>
              <a:t>Where it is found in the soil profile</a:t>
            </a:r>
          </a:p>
          <a:p>
            <a:pPr marL="914400" lvl="1" indent="-514350">
              <a:buAutoNum type="alphaLcPeriod"/>
            </a:pPr>
            <a:r>
              <a:rPr lang="en-US" dirty="0"/>
              <a:t>Silt, clay, gravel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Sand, silt, clay it contains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447800"/>
            <a:ext cx="8610600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Calibri"/>
                <a:cs typeface="Times New Roman"/>
              </a:rPr>
              <a:t>Your name</a:t>
            </a:r>
            <a:endParaRPr lang="en-US" sz="105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a typeface="Calibri"/>
                <a:cs typeface="Times New Roman"/>
              </a:rPr>
              <a:t>1-1-11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ea typeface="Calibri"/>
                <a:cs typeface="Times New Roman"/>
              </a:rPr>
              <a:t>What is…?</a:t>
            </a:r>
            <a:endParaRPr lang="en-US" sz="1400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ea typeface="Calibri"/>
                <a:cs typeface="Times New Roman"/>
              </a:rPr>
              <a:t>Answer: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ea typeface="Calibri"/>
                <a:cs typeface="Times New Roman"/>
              </a:rPr>
              <a:t>What is…?</a:t>
            </a:r>
            <a:endParaRPr lang="en-US" sz="1400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ea typeface="Calibri"/>
                <a:cs typeface="Times New Roman"/>
              </a:rPr>
              <a:t>Answer:</a:t>
            </a:r>
            <a:endParaRPr lang="en-US" sz="14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a typeface="Calibri"/>
                <a:cs typeface="Times New Roman"/>
              </a:rPr>
              <a:t>1-2-11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ea typeface="Calibri"/>
                <a:cs typeface="Times New Roman"/>
              </a:rPr>
              <a:t>What is…?</a:t>
            </a:r>
            <a:endParaRPr lang="en-US" sz="1400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800" b="1" dirty="0">
                <a:ea typeface="Calibri"/>
                <a:cs typeface="Times New Roman"/>
              </a:rPr>
              <a:t>Answer: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1" dirty="0">
                <a:ea typeface="Calibri"/>
                <a:cs typeface="Times New Roman"/>
              </a:rPr>
              <a:t>What is…?</a:t>
            </a:r>
            <a:endParaRPr lang="en-US" sz="1400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LcPeriod"/>
            </a:pPr>
            <a:r>
              <a:rPr lang="en-US" sz="2800" b="1" dirty="0">
                <a:ea typeface="Calibri"/>
                <a:cs typeface="Times New Roman"/>
              </a:rPr>
              <a:t>Answer:  </a:t>
            </a:r>
            <a:endParaRPr lang="en-US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61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document that guides the operation of a business: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Business plan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Marketing plan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Mission statement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Planning statement</a:t>
            </a:r>
          </a:p>
          <a:p>
            <a:pPr marL="514350" indent="-514350">
              <a:buAutoNum type="arabicPeriod"/>
            </a:pPr>
            <a:r>
              <a:rPr lang="en-US" dirty="0" smtClean="0"/>
              <a:t>Fertilizer containing 15- 10- 26 contains: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15% nitrogen, 10% phosphate, 26% potash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/>
              <a:t>15% </a:t>
            </a:r>
            <a:r>
              <a:rPr lang="en-US" dirty="0" smtClean="0"/>
              <a:t>phosphate, </a:t>
            </a:r>
            <a:r>
              <a:rPr lang="en-US" dirty="0"/>
              <a:t>10% </a:t>
            </a:r>
            <a:r>
              <a:rPr lang="en-US" dirty="0" smtClean="0"/>
              <a:t>nitrogen, </a:t>
            </a:r>
            <a:r>
              <a:rPr lang="en-US" dirty="0"/>
              <a:t>26% </a:t>
            </a:r>
            <a:r>
              <a:rPr lang="en-US" dirty="0" smtClean="0"/>
              <a:t>potash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 smtClean="0"/>
              <a:t>15% potash, 10% phosphate, and 26% nitrogen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 smtClean="0"/>
              <a:t>None of the above</a:t>
            </a:r>
            <a:endParaRPr lang="en-US" dirty="0"/>
          </a:p>
          <a:p>
            <a:pPr marL="914400" lvl="1" indent="-514350">
              <a:buAutoNum type="alphaLcPeriod"/>
            </a:pPr>
            <a:endParaRPr lang="en-US" dirty="0" smtClean="0"/>
          </a:p>
          <a:p>
            <a:pPr marL="91440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81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document that guides the operation of a business:</a:t>
            </a:r>
          </a:p>
          <a:p>
            <a:pPr marL="914400" lvl="1" indent="-514350">
              <a:buAutoNum type="alphaLcPeriod"/>
            </a:pPr>
            <a:r>
              <a:rPr lang="en-US" dirty="0"/>
              <a:t>Business plan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Marketing plan</a:t>
            </a:r>
          </a:p>
          <a:p>
            <a:pPr marL="914400" lvl="1" indent="-514350">
              <a:buAutoNum type="alphaLcPeriod"/>
            </a:pPr>
            <a:r>
              <a:rPr lang="en-US" dirty="0"/>
              <a:t>Mission statement</a:t>
            </a:r>
          </a:p>
          <a:p>
            <a:pPr marL="914400" lvl="1" indent="-514350">
              <a:buAutoNum type="alphaLcPeriod"/>
            </a:pPr>
            <a:r>
              <a:rPr lang="en-US" dirty="0"/>
              <a:t>Planning statement</a:t>
            </a:r>
          </a:p>
          <a:p>
            <a:pPr marL="514350" indent="-514350">
              <a:buAutoNum type="arabicPeriod"/>
            </a:pPr>
            <a:r>
              <a:rPr lang="en-US" dirty="0"/>
              <a:t>Fertilizer containing 15- 10- 26 contains: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15% nitrogen, 10% phosphate, 26% potash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/>
              <a:t>15% phosphate, 10% nitrogen, 26% potash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/>
              <a:t>15% potash, 10% phosphate, and 26% nitrogen</a:t>
            </a:r>
          </a:p>
          <a:p>
            <a:pPr marL="914400" lvl="1" indent="-514350">
              <a:buFont typeface="Arial" pitchFamily="34" charset="0"/>
              <a:buAutoNum type="alphaLcPeriod"/>
            </a:pPr>
            <a:r>
              <a:rPr lang="en-US" dirty="0"/>
              <a:t>None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06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Ben gave </a:t>
            </a:r>
            <a:r>
              <a:rPr lang="en-US" dirty="0" err="1" smtClean="0"/>
              <a:t>Cami</a:t>
            </a:r>
            <a:r>
              <a:rPr lang="en-US" dirty="0" smtClean="0"/>
              <a:t> an approximate price for yard work to be completed this is called a (an)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Cost summation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Estimate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Bid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Contingency cost</a:t>
            </a:r>
          </a:p>
          <a:p>
            <a:pPr marL="514350" indent="-514350">
              <a:buAutoNum type="arabicPeriod"/>
            </a:pPr>
            <a:r>
              <a:rPr lang="en-US" dirty="0" smtClean="0"/>
              <a:t>For the new landscaping job you will be required to utilize landscape fabric.  The area to be covered is 16’ X 16’ and the fabric measures 3’ X 5’.  How many rolls of fabric will it take to cover the area?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18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16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67540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Ben gave </a:t>
            </a:r>
            <a:r>
              <a:rPr lang="en-US" dirty="0" err="1"/>
              <a:t>Cami</a:t>
            </a:r>
            <a:r>
              <a:rPr lang="en-US" dirty="0"/>
              <a:t> an approximate price for yard work to be completed this is called a (an)</a:t>
            </a:r>
          </a:p>
          <a:p>
            <a:pPr marL="914400" lvl="1" indent="-514350">
              <a:buAutoNum type="alphaLcPeriod"/>
            </a:pPr>
            <a:r>
              <a:rPr lang="en-US" dirty="0"/>
              <a:t>Cost summation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Estimate</a:t>
            </a:r>
          </a:p>
          <a:p>
            <a:pPr marL="914400" lvl="1" indent="-514350">
              <a:buAutoNum type="alphaLcPeriod"/>
            </a:pPr>
            <a:r>
              <a:rPr lang="en-US" dirty="0"/>
              <a:t>Bid </a:t>
            </a:r>
          </a:p>
          <a:p>
            <a:pPr marL="914400" lvl="1" indent="-514350">
              <a:buAutoNum type="alphaLcPeriod"/>
            </a:pPr>
            <a:r>
              <a:rPr lang="en-US" dirty="0"/>
              <a:t>Contingency cost</a:t>
            </a:r>
          </a:p>
          <a:p>
            <a:pPr marL="514350" indent="-514350">
              <a:buAutoNum type="arabicPeriod"/>
            </a:pPr>
            <a:r>
              <a:rPr lang="en-US" dirty="0"/>
              <a:t>For the new landscaping job you will be required to utilize landscape fabric.  The area to be covered is 16’ X 16’ and the fabric measures 3’ X 5’.  How many rolls of fabric will it take to cover the area?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18</a:t>
            </a:r>
          </a:p>
          <a:p>
            <a:pPr marL="914400" lvl="1" indent="-514350">
              <a:buAutoNum type="alphaLcPeriod"/>
            </a:pPr>
            <a:r>
              <a:rPr lang="en-US" dirty="0"/>
              <a:t>16</a:t>
            </a:r>
          </a:p>
          <a:p>
            <a:pPr marL="914400" lvl="1" indent="-514350">
              <a:buAutoNum type="alphaLcPeriod"/>
            </a:pPr>
            <a:r>
              <a:rPr lang="en-US" dirty="0"/>
              <a:t>5</a:t>
            </a:r>
          </a:p>
          <a:p>
            <a:pPr marL="914400" lvl="1" indent="-514350">
              <a:buAutoNum type="alphaLcPeriod"/>
            </a:pPr>
            <a:r>
              <a:rPr lang="en-US" dirty="0"/>
              <a:t>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79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49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Use the </a:t>
            </a:r>
            <a:r>
              <a:rPr lang="en-US" dirty="0" err="1" smtClean="0"/>
              <a:t>Punnett</a:t>
            </a:r>
            <a:r>
              <a:rPr lang="en-US" dirty="0" smtClean="0"/>
              <a:t> Square method to estimate the possible gene combinations for the following situation.  Crossing a yellow marigold (YY) with an orange marigold (</a:t>
            </a:r>
            <a:r>
              <a:rPr lang="en-US" dirty="0" err="1" smtClean="0"/>
              <a:t>yy</a:t>
            </a:r>
            <a:r>
              <a:rPr lang="en-US" dirty="0" smtClean="0"/>
              <a:t>).  What would be the offspring’s gene combination?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YY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Yy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err="1" smtClean="0"/>
              <a:t>Yy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err="1" smtClean="0"/>
              <a:t>yY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914400" lvl="1" indent="-51435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1875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/>
              <a:t>Use the </a:t>
            </a:r>
            <a:r>
              <a:rPr lang="en-US" dirty="0" err="1"/>
              <a:t>Punnett</a:t>
            </a:r>
            <a:r>
              <a:rPr lang="en-US" dirty="0"/>
              <a:t> Square method to estimate the possible gene combinations for the following situation.  Crossing a yellow marigold (YY) with an orange marigold (</a:t>
            </a:r>
            <a:r>
              <a:rPr lang="en-US" dirty="0" err="1"/>
              <a:t>yy</a:t>
            </a:r>
            <a:r>
              <a:rPr lang="en-US" dirty="0"/>
              <a:t>).  What would be the offspring’s gene combination?</a:t>
            </a:r>
          </a:p>
          <a:p>
            <a:pPr marL="914400" lvl="1" indent="-514350">
              <a:buAutoNum type="alphaLcPeriod"/>
            </a:pPr>
            <a:r>
              <a:rPr lang="en-US" dirty="0"/>
              <a:t>YY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Yy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Yy</a:t>
            </a:r>
            <a:endParaRPr lang="en-US" b="1" dirty="0">
              <a:solidFill>
                <a:srgbClr val="FF0000"/>
              </a:solidFill>
            </a:endParaRPr>
          </a:p>
          <a:p>
            <a:pPr marL="914400" lvl="1" indent="-514350">
              <a:buAutoNum type="alphaLcPeriod"/>
            </a:pPr>
            <a:r>
              <a:rPr lang="en-US" dirty="0" err="1"/>
              <a:t>yY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47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636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Use the </a:t>
            </a:r>
            <a:r>
              <a:rPr lang="en-US" dirty="0" err="1" smtClean="0"/>
              <a:t>Punnett</a:t>
            </a:r>
            <a:r>
              <a:rPr lang="en-US" dirty="0" smtClean="0"/>
              <a:t> Square method to estimate the possible gene combinations for the following situation.  Crossing a red rose (RR) with a white rose (</a:t>
            </a:r>
            <a:r>
              <a:rPr lang="en-US" dirty="0" err="1" smtClean="0"/>
              <a:t>rr</a:t>
            </a:r>
            <a:r>
              <a:rPr lang="en-US" dirty="0" smtClean="0"/>
              <a:t>).  What would the phenotype ration be?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4:0 dominant: recessive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2:1 dominant: recessive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2:2 dominant: recessive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0:4 dominant recessive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1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Use the </a:t>
            </a:r>
            <a:r>
              <a:rPr lang="en-US" dirty="0" err="1"/>
              <a:t>Punnett</a:t>
            </a:r>
            <a:r>
              <a:rPr lang="en-US" dirty="0"/>
              <a:t> Square method to estimate the possible gene combinations for the following situation.  Crossing a red rose (RR) with a white rose (</a:t>
            </a:r>
            <a:r>
              <a:rPr lang="en-US" dirty="0" err="1"/>
              <a:t>rr</a:t>
            </a:r>
            <a:r>
              <a:rPr lang="en-US" dirty="0"/>
              <a:t>).  What would the phenotype ration be?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4:0 dominant: recessive</a:t>
            </a:r>
          </a:p>
          <a:p>
            <a:pPr marL="914400" lvl="1" indent="-514350">
              <a:buAutoNum type="alphaLcPeriod"/>
            </a:pPr>
            <a:r>
              <a:rPr lang="en-US" dirty="0"/>
              <a:t>2:1 dominant: recessive</a:t>
            </a:r>
          </a:p>
          <a:p>
            <a:pPr marL="914400" lvl="1" indent="-514350">
              <a:buAutoNum type="alphaLcPeriod"/>
            </a:pPr>
            <a:r>
              <a:rPr lang="en-US" dirty="0"/>
              <a:t>2:2 dominant: recessive</a:t>
            </a:r>
          </a:p>
          <a:p>
            <a:pPr marL="914400" lvl="1" indent="-514350">
              <a:buAutoNum type="alphaLcPeriod"/>
            </a:pPr>
            <a:r>
              <a:rPr lang="en-US" dirty="0"/>
              <a:t>0:4 dominant recessive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9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3 major plant cell parts are: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Cell wall, chloroplast, </a:t>
            </a:r>
            <a:r>
              <a:rPr lang="en-US" dirty="0" err="1" smtClean="0"/>
              <a:t>goigi</a:t>
            </a:r>
            <a:r>
              <a:rPr lang="en-US" dirty="0" smtClean="0"/>
              <a:t>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Cell wall, </a:t>
            </a:r>
            <a:r>
              <a:rPr lang="en-US" dirty="0" err="1" smtClean="0"/>
              <a:t>goigi</a:t>
            </a:r>
            <a:r>
              <a:rPr lang="en-US" dirty="0" smtClean="0"/>
              <a:t>, nucleus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Cell wall, cytoplasm, nucleus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Cell wall, nucleus, vacuole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are the major vegetative parts of the plant?</a:t>
            </a:r>
          </a:p>
          <a:p>
            <a:pPr marL="914400" lvl="1" indent="-514350">
              <a:buAutoNum type="alphaLcPeriod"/>
            </a:pPr>
            <a:r>
              <a:rPr lang="en-US" dirty="0"/>
              <a:t>L</a:t>
            </a:r>
            <a:r>
              <a:rPr lang="en-US" dirty="0" smtClean="0"/>
              <a:t>eaf, flower, seed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Leaf, root, 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Root, seed, bud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Stem, flower, node</a:t>
            </a:r>
          </a:p>
        </p:txBody>
      </p:sp>
    </p:spTree>
    <p:extLst>
      <p:ext uri="{BB962C8B-B14F-4D97-AF65-F5344CB8AC3E}">
        <p14:creationId xmlns:p14="http://schemas.microsoft.com/office/powerpoint/2010/main" val="1004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4856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method of asexual propagation that involves the growing of small pieces of plant tissue: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Propagation 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Plant 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Cell 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Tissue culture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Qualitative traits are traits controlled by: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Several pairs of genes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 single pair of genes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Six pairs of genes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Seven pairs of genes</a:t>
            </a:r>
          </a:p>
        </p:txBody>
      </p:sp>
    </p:spTree>
    <p:extLst>
      <p:ext uri="{BB962C8B-B14F-4D97-AF65-F5344CB8AC3E}">
        <p14:creationId xmlns:p14="http://schemas.microsoft.com/office/powerpoint/2010/main" val="6854202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The method of asexual propagation that involves the growing of small pieces of plant tissue:</a:t>
            </a:r>
          </a:p>
          <a:p>
            <a:pPr marL="914400" lvl="1" indent="-514350">
              <a:buAutoNum type="alphaLcPeriod"/>
            </a:pPr>
            <a:r>
              <a:rPr lang="en-US" dirty="0"/>
              <a:t>Propagation culture</a:t>
            </a:r>
          </a:p>
          <a:p>
            <a:pPr marL="914400" lvl="1" indent="-514350">
              <a:buAutoNum type="alphaLcPeriod"/>
            </a:pPr>
            <a:r>
              <a:rPr lang="en-US" dirty="0"/>
              <a:t>Plant culture</a:t>
            </a:r>
          </a:p>
          <a:p>
            <a:pPr marL="914400" lvl="1" indent="-514350">
              <a:buAutoNum type="alphaLcPeriod"/>
            </a:pPr>
            <a:r>
              <a:rPr lang="en-US" dirty="0"/>
              <a:t>Cell culture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Tissue culture</a:t>
            </a:r>
          </a:p>
          <a:p>
            <a:pPr marL="514350" indent="-514350">
              <a:buAutoNum type="arabicPeriod"/>
            </a:pPr>
            <a:r>
              <a:rPr lang="en-US" dirty="0"/>
              <a:t>Qualitative traits are traits controlled by:</a:t>
            </a:r>
          </a:p>
          <a:p>
            <a:pPr marL="914400" lvl="1" indent="-514350">
              <a:buAutoNum type="alphaLcPeriod"/>
            </a:pPr>
            <a:r>
              <a:rPr lang="en-US" dirty="0"/>
              <a:t>Several pairs of genes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A single pair of genes</a:t>
            </a:r>
          </a:p>
          <a:p>
            <a:pPr marL="914400" lvl="1" indent="-514350">
              <a:buAutoNum type="alphaLcPeriod"/>
            </a:pPr>
            <a:r>
              <a:rPr lang="en-US" dirty="0"/>
              <a:t>Six pairs of genes</a:t>
            </a:r>
          </a:p>
          <a:p>
            <a:pPr marL="914400" lvl="1" indent="-514350">
              <a:buAutoNum type="alphaLcPeriod"/>
            </a:pPr>
            <a:r>
              <a:rPr lang="en-US" dirty="0"/>
              <a:t>Seven pairs of genes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707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You have decided to buy your mother a corsage for Mother’s Day.  The original cost for a three flower corsage is $15.00 however; the flower shop is running a special $13.00 price for Mother’s Day.  What would be the percentage reduction from the original cost?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21.3%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15.4%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10%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40%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have a 30’ X 45’ greenhouse.  You need to install tables using the maximum potential of the space.  Each table measures 6’ X 12’.  Using the given information, determine how many tables you must install.  Consider the following stipulations:</a:t>
            </a:r>
          </a:p>
          <a:p>
            <a:pPr marL="857250" lvl="1" indent="-457200">
              <a:buFontTx/>
              <a:buChar char="-"/>
            </a:pPr>
            <a:r>
              <a:rPr lang="en-US" dirty="0" smtClean="0"/>
              <a:t>There must be a minimum of 5’ aisle lengthwise in the middle of the greenhouse</a:t>
            </a:r>
          </a:p>
          <a:p>
            <a:pPr marL="857250" lvl="1" indent="-457200">
              <a:buFontTx/>
              <a:buChar char="-"/>
            </a:pPr>
            <a:r>
              <a:rPr lang="en-US" dirty="0" smtClean="0"/>
              <a:t>There must be minimum of 1; between the long sides of benches and/ or walls</a:t>
            </a:r>
          </a:p>
          <a:p>
            <a:pPr marL="857250" lvl="1" indent="-457200">
              <a:buFontTx/>
              <a:buChar char="-"/>
            </a:pPr>
            <a:r>
              <a:rPr lang="en-US" dirty="0" smtClean="0"/>
              <a:t>You must fit as many benches as possible in the greenhouse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4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11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20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037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You have decided to buy your mother a corsage for Mother’s Day.  The original cost for a three flower corsage is $15.00 however; the flower shop is running a special $13.00 price for Mother’s Day.  What would be the percentage reduction from the original cost?</a:t>
            </a:r>
          </a:p>
          <a:p>
            <a:pPr marL="914400" lvl="1" indent="-514350">
              <a:buAutoNum type="alphaLcPeriod"/>
            </a:pPr>
            <a:r>
              <a:rPr lang="en-US" dirty="0"/>
              <a:t>21.3%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15.4%</a:t>
            </a:r>
          </a:p>
          <a:p>
            <a:pPr marL="914400" lvl="1" indent="-514350">
              <a:buAutoNum type="alphaLcPeriod"/>
            </a:pPr>
            <a:r>
              <a:rPr lang="en-US" dirty="0"/>
              <a:t>10%</a:t>
            </a:r>
          </a:p>
          <a:p>
            <a:pPr marL="914400" lvl="1" indent="-514350">
              <a:buAutoNum type="alphaLcPeriod"/>
            </a:pPr>
            <a:r>
              <a:rPr lang="en-US" dirty="0"/>
              <a:t>40%</a:t>
            </a:r>
          </a:p>
          <a:p>
            <a:pPr marL="514350" indent="-514350">
              <a:buAutoNum type="arabicPeriod"/>
            </a:pPr>
            <a:r>
              <a:rPr lang="en-US" dirty="0"/>
              <a:t>You have a 30’ X 45’ greenhouse.  You need to install tables using the maximum potential of the space.  Each table measures 6’ X 12’.  Using the given information, determine how many tables you must install.  Consider the following stipulations:</a:t>
            </a:r>
          </a:p>
          <a:p>
            <a:pPr marL="857250" lvl="1" indent="-457200">
              <a:buFontTx/>
              <a:buChar char="-"/>
            </a:pPr>
            <a:r>
              <a:rPr lang="en-US" dirty="0"/>
              <a:t>There must be a minimum of 5’ aisle lengthwise in the middle of the greenhouse</a:t>
            </a:r>
          </a:p>
          <a:p>
            <a:pPr marL="857250" lvl="1" indent="-457200">
              <a:buFontTx/>
              <a:buChar char="-"/>
            </a:pPr>
            <a:r>
              <a:rPr lang="en-US" dirty="0"/>
              <a:t>There must be minimum of 1; between the long sides of benches and/ or walls</a:t>
            </a:r>
          </a:p>
          <a:p>
            <a:pPr marL="857250" lvl="1" indent="-457200">
              <a:buFontTx/>
              <a:buChar char="-"/>
            </a:pPr>
            <a:r>
              <a:rPr lang="en-US" dirty="0"/>
              <a:t>You must fit as many benches as possible in the greenhouse</a:t>
            </a:r>
          </a:p>
          <a:p>
            <a:pPr marL="914400" lvl="1" indent="-514350">
              <a:buAutoNum type="alphaLcPeriod"/>
            </a:pPr>
            <a:r>
              <a:rPr lang="en-US" dirty="0"/>
              <a:t>4 </a:t>
            </a:r>
          </a:p>
          <a:p>
            <a:pPr marL="914400" lvl="1" indent="-514350">
              <a:buAutoNum type="alphaLcPeriod"/>
            </a:pPr>
            <a:r>
              <a:rPr lang="en-US" dirty="0"/>
              <a:t>11</a:t>
            </a:r>
          </a:p>
          <a:p>
            <a:pPr marL="914400" lvl="1" indent="-514350">
              <a:buAutoNum type="alphaLcPeriod"/>
            </a:pPr>
            <a:r>
              <a:rPr lang="en-US" dirty="0"/>
              <a:t>20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82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33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You have 10 tables that are 6’ X 12’.  Each plant flat is 12” X 24”.  Determine how many flats will fit on each table.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36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48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17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18</a:t>
            </a:r>
          </a:p>
          <a:p>
            <a:pPr marL="514350" indent="-514350">
              <a:buAutoNum type="arabicPeriod"/>
            </a:pPr>
            <a:r>
              <a:rPr lang="en-US" dirty="0" smtClean="0"/>
              <a:t>As an greenhouse owner there are many different items that must be stored in the </a:t>
            </a:r>
            <a:r>
              <a:rPr lang="en-US" dirty="0" err="1" smtClean="0"/>
              <a:t>headhouse</a:t>
            </a:r>
            <a:r>
              <a:rPr lang="en-US" dirty="0" smtClean="0"/>
              <a:t> in order to have the items on hand at the right time.  Given your </a:t>
            </a:r>
            <a:r>
              <a:rPr lang="en-US" dirty="0" err="1" smtClean="0"/>
              <a:t>headhouse</a:t>
            </a:r>
            <a:r>
              <a:rPr lang="en-US" dirty="0" smtClean="0"/>
              <a:t> is 15’ X 32’ use the following setup’s to determine the minimum amount of potting soil you are able to store.  Remember the following:</a:t>
            </a:r>
          </a:p>
          <a:p>
            <a:pPr marL="400050" lvl="1" indent="0">
              <a:buNone/>
            </a:pPr>
            <a:r>
              <a:rPr lang="en-US" dirty="0" smtClean="0"/>
              <a:t>-pallets of potting soil 3’ X 3’</a:t>
            </a:r>
          </a:p>
          <a:p>
            <a:pPr marL="400050" lvl="1" indent="0">
              <a:buNone/>
            </a:pPr>
            <a:r>
              <a:rPr lang="en-US" dirty="0" smtClean="0"/>
              <a:t>-there must be minimum of 2’ between the long sides of the pallets and/ or walls</a:t>
            </a:r>
          </a:p>
          <a:p>
            <a:pPr marL="400050" lvl="1" indent="0">
              <a:buNone/>
            </a:pPr>
            <a:r>
              <a:rPr lang="en-US" dirty="0" smtClean="0"/>
              <a:t>-there must be a minimum of 4’ aisle lengthwise in the middle of the </a:t>
            </a:r>
            <a:r>
              <a:rPr lang="en-US" dirty="0" err="1" smtClean="0"/>
              <a:t>headhouse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 smtClean="0"/>
              <a:t>24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18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12</a:t>
            </a:r>
          </a:p>
          <a:p>
            <a:pPr marL="914400" lvl="1" indent="-514350">
              <a:buAutoNum type="alphaLcPeriod"/>
            </a:pPr>
            <a:r>
              <a:rPr lang="en-US" dirty="0"/>
              <a:t>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49235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You have 10 tables that are 6’ X 12’.  Each plant flat is 12” X 24”.  Determine how many flats will fit on each table.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36</a:t>
            </a:r>
          </a:p>
          <a:p>
            <a:pPr marL="914400" lvl="1" indent="-514350">
              <a:buAutoNum type="alphaLcPeriod"/>
            </a:pPr>
            <a:r>
              <a:rPr lang="en-US" dirty="0"/>
              <a:t>48</a:t>
            </a:r>
          </a:p>
          <a:p>
            <a:pPr marL="914400" lvl="1" indent="-514350">
              <a:buAutoNum type="alphaLcPeriod"/>
            </a:pPr>
            <a:r>
              <a:rPr lang="en-US" dirty="0"/>
              <a:t>17</a:t>
            </a:r>
          </a:p>
          <a:p>
            <a:pPr marL="914400" lvl="1" indent="-514350">
              <a:buAutoNum type="alphaLcPeriod"/>
            </a:pPr>
            <a:r>
              <a:rPr lang="en-US" dirty="0"/>
              <a:t>18</a:t>
            </a:r>
          </a:p>
          <a:p>
            <a:pPr marL="514350" indent="-514350">
              <a:buAutoNum type="arabicPeriod"/>
            </a:pPr>
            <a:r>
              <a:rPr lang="en-US" dirty="0"/>
              <a:t>As an greenhouse owner there are many different items that must be stored in the </a:t>
            </a:r>
            <a:r>
              <a:rPr lang="en-US" dirty="0" err="1"/>
              <a:t>headhouse</a:t>
            </a:r>
            <a:r>
              <a:rPr lang="en-US" dirty="0"/>
              <a:t> in order to have the items on hand at the right time.  Given your </a:t>
            </a:r>
            <a:r>
              <a:rPr lang="en-US" dirty="0" err="1"/>
              <a:t>headhouse</a:t>
            </a:r>
            <a:r>
              <a:rPr lang="en-US" dirty="0"/>
              <a:t> is 15’ X 32’ use the following setup’s to determine the minimum amount of potting soil you are able to store.  Remember the following:</a:t>
            </a:r>
          </a:p>
          <a:p>
            <a:pPr marL="400050" lvl="1" indent="0">
              <a:buNone/>
            </a:pPr>
            <a:r>
              <a:rPr lang="en-US" dirty="0"/>
              <a:t>-pallets of potting soil 3’ X 3’</a:t>
            </a:r>
          </a:p>
          <a:p>
            <a:pPr marL="400050" lvl="1" indent="0">
              <a:buNone/>
            </a:pPr>
            <a:r>
              <a:rPr lang="en-US" dirty="0"/>
              <a:t>-there must be minimum of 2’ between the long sides of the pallets and/ or walls</a:t>
            </a:r>
          </a:p>
          <a:p>
            <a:pPr marL="400050" lvl="1" indent="0">
              <a:buNone/>
            </a:pPr>
            <a:r>
              <a:rPr lang="en-US" dirty="0"/>
              <a:t>-there must be a minimum of 4’ aisle lengthwise in the middle of the </a:t>
            </a:r>
            <a:r>
              <a:rPr lang="en-US" dirty="0" err="1"/>
              <a:t>headhouse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24</a:t>
            </a:r>
          </a:p>
          <a:p>
            <a:pPr marL="914400" lvl="1" indent="-514350">
              <a:buAutoNum type="alphaLcPeriod"/>
            </a:pPr>
            <a:r>
              <a:rPr lang="en-US" dirty="0"/>
              <a:t>18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12</a:t>
            </a:r>
          </a:p>
          <a:p>
            <a:pPr marL="914400" lvl="1" indent="-514350">
              <a:buAutoNum type="alphaLcPeriod"/>
            </a:pPr>
            <a:r>
              <a:rPr lang="en-US" dirty="0"/>
              <a:t>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50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45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You have been hired to fill 3 planter boxes that hold about 10 cubic feet of soil each.  You have the supply store deliver 6 cubic yards of potting mix.  How many cubic yards of potting soil do you need to fill the planter boxes?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11.5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6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30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1.1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the correct soil layer order?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Sub soil, topsoil, parent material, bed rock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Parent material, sub soil, top soil, bed rock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Parent material, top soil, sub soil, bed rock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Top soil, sub soil, parent material, bed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9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3 major plant cell parts are:</a:t>
            </a:r>
          </a:p>
          <a:p>
            <a:pPr marL="914400" lvl="1" indent="-514350">
              <a:buAutoNum type="alphaLcPeriod"/>
            </a:pPr>
            <a:r>
              <a:rPr lang="en-US" dirty="0"/>
              <a:t>Cell wall, chloroplast, </a:t>
            </a:r>
            <a:r>
              <a:rPr lang="en-US" dirty="0" err="1"/>
              <a:t>goigi</a:t>
            </a:r>
            <a:r>
              <a:rPr lang="en-US" dirty="0"/>
              <a:t> </a:t>
            </a:r>
          </a:p>
          <a:p>
            <a:pPr marL="914400" lvl="1" indent="-514350">
              <a:buAutoNum type="alphaLcPeriod"/>
            </a:pPr>
            <a:r>
              <a:rPr lang="en-US" dirty="0"/>
              <a:t>Cell wall, </a:t>
            </a:r>
            <a:r>
              <a:rPr lang="en-US" dirty="0" err="1"/>
              <a:t>goigi</a:t>
            </a:r>
            <a:r>
              <a:rPr lang="en-US" dirty="0"/>
              <a:t>, nucleus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Cell wall, cytoplasm, nucleus</a:t>
            </a:r>
          </a:p>
          <a:p>
            <a:pPr marL="914400" lvl="1" indent="-514350">
              <a:buAutoNum type="alphaLcPeriod"/>
            </a:pPr>
            <a:r>
              <a:rPr lang="en-US" dirty="0"/>
              <a:t>Cell wall, nucleus, vacuole</a:t>
            </a:r>
          </a:p>
          <a:p>
            <a:pPr marL="514350" indent="-514350">
              <a:buAutoNum type="arabicPeriod"/>
            </a:pPr>
            <a:r>
              <a:rPr lang="en-US" dirty="0"/>
              <a:t>What are the major vegetative parts of the plant?</a:t>
            </a:r>
          </a:p>
          <a:p>
            <a:pPr marL="914400" lvl="1" indent="-514350">
              <a:buAutoNum type="alphaLcPeriod"/>
            </a:pPr>
            <a:r>
              <a:rPr lang="en-US" dirty="0"/>
              <a:t>Leaf, flower, seed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Leaf, root, stem</a:t>
            </a:r>
          </a:p>
          <a:p>
            <a:pPr marL="914400" lvl="1" indent="-514350">
              <a:buAutoNum type="alphaLcPeriod"/>
            </a:pPr>
            <a:r>
              <a:rPr lang="en-US" dirty="0"/>
              <a:t>Root, seed, bud</a:t>
            </a:r>
          </a:p>
          <a:p>
            <a:pPr marL="914400" lvl="1" indent="-514350">
              <a:buAutoNum type="alphaLcPeriod"/>
            </a:pPr>
            <a:r>
              <a:rPr lang="en-US" dirty="0"/>
              <a:t>Stem, flower, node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64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You have been hired to fill 3 planter boxes that hold about 10 cubic feet of soil each.  You have the supply store deliver 6 cubic yards of potting mix.  How many cubic yards of potting soil do you need to fill the planter boxes?</a:t>
            </a:r>
          </a:p>
          <a:p>
            <a:pPr marL="914400" lvl="1" indent="-514350">
              <a:buAutoNum type="alphaLcPeriod"/>
            </a:pPr>
            <a:r>
              <a:rPr lang="en-US" dirty="0"/>
              <a:t>11.5</a:t>
            </a:r>
          </a:p>
          <a:p>
            <a:pPr marL="914400" lvl="1" indent="-514350">
              <a:buAutoNum type="alphaLcPeriod"/>
            </a:pPr>
            <a:r>
              <a:rPr lang="en-US" dirty="0"/>
              <a:t>6</a:t>
            </a:r>
          </a:p>
          <a:p>
            <a:pPr marL="914400" lvl="1" indent="-514350">
              <a:buAutoNum type="alphaLcPeriod"/>
            </a:pPr>
            <a:r>
              <a:rPr lang="en-US" dirty="0"/>
              <a:t>30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1.1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the correct soil layer order?</a:t>
            </a:r>
          </a:p>
          <a:p>
            <a:pPr marL="914400" lvl="1" indent="-514350">
              <a:buAutoNum type="alphaLcPeriod"/>
            </a:pPr>
            <a:r>
              <a:rPr lang="en-US" dirty="0"/>
              <a:t>Sub soil, topsoil, parent material, bed rock</a:t>
            </a:r>
          </a:p>
          <a:p>
            <a:pPr marL="914400" lvl="1" indent="-514350">
              <a:buAutoNum type="alphaLcPeriod"/>
            </a:pPr>
            <a:r>
              <a:rPr lang="en-US" dirty="0"/>
              <a:t>Parent material, sub soil, top soil, bed rock</a:t>
            </a:r>
          </a:p>
          <a:p>
            <a:pPr marL="914400" lvl="1" indent="-514350">
              <a:buAutoNum type="alphaLcPeriod"/>
            </a:pPr>
            <a:r>
              <a:rPr lang="en-US" dirty="0"/>
              <a:t>Parent material, top soil, sub soil, bed rock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Top soil, sub soil, parent material, bed 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502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Two growth regulators used with tissue culture techniques are:</a:t>
            </a:r>
          </a:p>
          <a:p>
            <a:pPr marL="971550" lvl="1" indent="-514350">
              <a:buAutoNum type="alphaLcPeriod"/>
            </a:pPr>
            <a:r>
              <a:rPr lang="en-US" dirty="0" err="1" smtClean="0"/>
              <a:t>Auxins</a:t>
            </a:r>
            <a:r>
              <a:rPr lang="en-US" dirty="0" smtClean="0"/>
              <a:t>, </a:t>
            </a:r>
            <a:r>
              <a:rPr lang="en-US" dirty="0" err="1" smtClean="0"/>
              <a:t>cytokinins</a:t>
            </a:r>
            <a:endParaRPr lang="en-US" dirty="0" smtClean="0"/>
          </a:p>
          <a:p>
            <a:pPr marL="971550" lvl="1" indent="-514350">
              <a:buAutoNum type="alphaLcPeriod"/>
            </a:pPr>
            <a:r>
              <a:rPr lang="en-US" dirty="0" err="1" smtClean="0"/>
              <a:t>Zuxins</a:t>
            </a:r>
            <a:r>
              <a:rPr lang="en-US" dirty="0" smtClean="0"/>
              <a:t>, callas</a:t>
            </a:r>
          </a:p>
          <a:p>
            <a:pPr marL="971550" lvl="1" indent="-514350">
              <a:buAutoNum type="alphaLcPeriod"/>
            </a:pPr>
            <a:r>
              <a:rPr lang="en-US" dirty="0" err="1" smtClean="0"/>
              <a:t>Cutokinins</a:t>
            </a:r>
            <a:r>
              <a:rPr lang="en-US" dirty="0" smtClean="0"/>
              <a:t>, plantlets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Callas, </a:t>
            </a:r>
            <a:r>
              <a:rPr lang="en-US" dirty="0" err="1" smtClean="0"/>
              <a:t>cytikinins</a:t>
            </a:r>
            <a:r>
              <a:rPr lang="en-US" dirty="0" smtClean="0"/>
              <a:t> </a:t>
            </a:r>
          </a:p>
          <a:p>
            <a:pPr marL="57150" indent="0">
              <a:buNone/>
            </a:pPr>
            <a:r>
              <a:rPr lang="en-US" dirty="0" smtClean="0"/>
              <a:t>2. The male part of the flower is called the:</a:t>
            </a:r>
            <a:endParaRPr lang="en-US" dirty="0"/>
          </a:p>
          <a:p>
            <a:pPr marL="57150" indent="0">
              <a:buNone/>
            </a:pPr>
            <a:r>
              <a:rPr lang="en-US" dirty="0" smtClean="0"/>
              <a:t>    a. </a:t>
            </a:r>
            <a:r>
              <a:rPr lang="en-US" dirty="0" err="1" smtClean="0"/>
              <a:t>Pistal</a:t>
            </a:r>
            <a:endParaRPr lang="en-US" dirty="0" smtClean="0"/>
          </a:p>
          <a:p>
            <a:pPr marL="57150" indent="0">
              <a:buNone/>
            </a:pPr>
            <a:r>
              <a:rPr lang="en-US" dirty="0"/>
              <a:t> </a:t>
            </a:r>
            <a:r>
              <a:rPr lang="en-US" dirty="0" smtClean="0"/>
              <a:t>   b. Ovary</a:t>
            </a:r>
          </a:p>
          <a:p>
            <a:pPr marL="57150" indent="0">
              <a:buNone/>
            </a:pPr>
            <a:r>
              <a:rPr lang="en-US" dirty="0" smtClean="0"/>
              <a:t>    c. Style</a:t>
            </a:r>
          </a:p>
          <a:p>
            <a:pPr marL="57150" indent="0">
              <a:buNone/>
            </a:pPr>
            <a:r>
              <a:rPr lang="en-US" dirty="0" smtClean="0"/>
              <a:t>    d. Stamen </a:t>
            </a:r>
          </a:p>
        </p:txBody>
      </p:sp>
    </p:spTree>
    <p:extLst>
      <p:ext uri="{BB962C8B-B14F-4D97-AF65-F5344CB8AC3E}">
        <p14:creationId xmlns:p14="http://schemas.microsoft.com/office/powerpoint/2010/main" val="22650588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Two growth regulators used with tissue culture techniques are:</a:t>
            </a:r>
          </a:p>
          <a:p>
            <a:pPr marL="971550" lvl="1" indent="-514350">
              <a:buAutoNum type="alphaLcPeriod"/>
            </a:pPr>
            <a:r>
              <a:rPr lang="en-US" b="1" dirty="0" err="1">
                <a:solidFill>
                  <a:srgbClr val="FF0000"/>
                </a:solidFill>
              </a:rPr>
              <a:t>Auxins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cytokinins</a:t>
            </a:r>
            <a:endParaRPr lang="en-US" b="1" dirty="0">
              <a:solidFill>
                <a:srgbClr val="FF0000"/>
              </a:solidFill>
            </a:endParaRPr>
          </a:p>
          <a:p>
            <a:pPr marL="971550" lvl="1" indent="-514350">
              <a:buAutoNum type="alphaLcPeriod"/>
            </a:pPr>
            <a:r>
              <a:rPr lang="en-US" dirty="0" err="1"/>
              <a:t>Zuxins</a:t>
            </a:r>
            <a:r>
              <a:rPr lang="en-US" dirty="0"/>
              <a:t>, callas</a:t>
            </a:r>
          </a:p>
          <a:p>
            <a:pPr marL="971550" lvl="1" indent="-514350">
              <a:buAutoNum type="alphaLcPeriod"/>
            </a:pPr>
            <a:r>
              <a:rPr lang="en-US" dirty="0" err="1"/>
              <a:t>Cutokinins</a:t>
            </a:r>
            <a:r>
              <a:rPr lang="en-US" dirty="0"/>
              <a:t>, plantlets</a:t>
            </a:r>
          </a:p>
          <a:p>
            <a:pPr marL="971550" lvl="1" indent="-514350">
              <a:buAutoNum type="alphaLcPeriod"/>
            </a:pPr>
            <a:r>
              <a:rPr lang="en-US" dirty="0"/>
              <a:t>Callas, </a:t>
            </a:r>
            <a:r>
              <a:rPr lang="en-US" dirty="0" err="1"/>
              <a:t>cytikinins</a:t>
            </a:r>
            <a:r>
              <a:rPr lang="en-US" dirty="0"/>
              <a:t> </a:t>
            </a:r>
          </a:p>
          <a:p>
            <a:pPr marL="57150" indent="0">
              <a:buNone/>
            </a:pPr>
            <a:r>
              <a:rPr lang="en-US" dirty="0"/>
              <a:t>2. The male part of the flower is called the:</a:t>
            </a:r>
          </a:p>
          <a:p>
            <a:pPr marL="57150" indent="0">
              <a:buNone/>
            </a:pPr>
            <a:r>
              <a:rPr lang="en-US" dirty="0"/>
              <a:t>    a. </a:t>
            </a:r>
            <a:r>
              <a:rPr lang="en-US" dirty="0" err="1"/>
              <a:t>Pistal</a:t>
            </a:r>
            <a:endParaRPr lang="en-US" dirty="0"/>
          </a:p>
          <a:p>
            <a:pPr marL="57150" indent="0">
              <a:buNone/>
            </a:pPr>
            <a:r>
              <a:rPr lang="en-US" dirty="0"/>
              <a:t>    b. Ovary</a:t>
            </a:r>
          </a:p>
          <a:p>
            <a:pPr marL="57150" indent="0">
              <a:buNone/>
            </a:pPr>
            <a:r>
              <a:rPr lang="en-US" dirty="0"/>
              <a:t>    c. Style</a:t>
            </a:r>
          </a:p>
          <a:p>
            <a:pPr marL="57150" indent="0">
              <a:buNone/>
            </a:pPr>
            <a:r>
              <a:rPr lang="en-US" dirty="0"/>
              <a:t>    d. </a:t>
            </a:r>
            <a:r>
              <a:rPr lang="en-US" b="1" dirty="0">
                <a:solidFill>
                  <a:srgbClr val="FF0000"/>
                </a:solidFill>
              </a:rPr>
              <a:t>Stamen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91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flower which is missing either male or female parts is called: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Complete flower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Incomplete flower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Perfect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Imperfect flower </a:t>
            </a:r>
          </a:p>
          <a:p>
            <a:pPr marL="514350" indent="-514350">
              <a:buAutoNum type="arabicPeriod"/>
            </a:pPr>
            <a:r>
              <a:rPr lang="en-US" dirty="0" smtClean="0"/>
              <a:t>A form of biotechnology that involves the changing of the genetic makeup of living organisms: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Gene manipulation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Genetic engineering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Organism change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Organism manipulation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970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flower which is </a:t>
            </a:r>
            <a:r>
              <a:rPr lang="en-US" dirty="0" smtClean="0"/>
              <a:t>missing </a:t>
            </a:r>
            <a:r>
              <a:rPr lang="en-US" dirty="0"/>
              <a:t>either male or female parts is called:</a:t>
            </a:r>
          </a:p>
          <a:p>
            <a:pPr marL="914400" lvl="1" indent="-514350">
              <a:buAutoNum type="alphaLcPeriod"/>
            </a:pPr>
            <a:r>
              <a:rPr lang="en-US" dirty="0"/>
              <a:t>Complete flower</a:t>
            </a:r>
          </a:p>
          <a:p>
            <a:pPr marL="914400" lvl="1" indent="-514350">
              <a:buAutoNum type="alphaLcPeriod"/>
            </a:pPr>
            <a:r>
              <a:rPr lang="en-US" dirty="0"/>
              <a:t>Incomplete flower</a:t>
            </a:r>
          </a:p>
          <a:p>
            <a:pPr marL="914400" lvl="1" indent="-514350">
              <a:buAutoNum type="alphaLcPeriod"/>
            </a:pPr>
            <a:r>
              <a:rPr lang="en-US" dirty="0"/>
              <a:t>Perfect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Imperfect flower </a:t>
            </a:r>
          </a:p>
          <a:p>
            <a:pPr marL="514350" indent="-514350">
              <a:buAutoNum type="arabicPeriod"/>
            </a:pPr>
            <a:r>
              <a:rPr lang="en-US" dirty="0"/>
              <a:t>A form of biotechnology that involves the changing of the genetic makeup of living organisms:</a:t>
            </a:r>
          </a:p>
          <a:p>
            <a:pPr marL="914400" lvl="1" indent="-514350">
              <a:buAutoNum type="alphaLcPeriod"/>
            </a:pPr>
            <a:r>
              <a:rPr lang="en-US" dirty="0"/>
              <a:t>Gene manipulation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Genetic engineering</a:t>
            </a:r>
          </a:p>
          <a:p>
            <a:pPr marL="914400" lvl="1" indent="-514350">
              <a:buAutoNum type="alphaLcPeriod"/>
            </a:pPr>
            <a:r>
              <a:rPr lang="en-US" dirty="0"/>
              <a:t>Organism change</a:t>
            </a:r>
          </a:p>
          <a:p>
            <a:pPr marL="914400" lvl="1" indent="-514350">
              <a:buAutoNum type="alphaLcPeriod"/>
            </a:pPr>
            <a:r>
              <a:rPr lang="en-US" dirty="0"/>
              <a:t>Organism manipulation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82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best describes precision farming?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Use of cropping practices that improve yields based on the needs of the land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Using biology to develop new products or processes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use of machines and equipment to do precise work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Technology gathered and recorded data from a great distance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defines “endosperm”?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 little plant that eventually grows and develops into the mature plant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Fleshy fruit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food storage tissue in the seed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Normal cells containing a double set of chromosomes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369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best describes precision farming?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Use of cropping practices that improve yields based on the needs of the land</a:t>
            </a:r>
          </a:p>
          <a:p>
            <a:pPr marL="914400" lvl="1" indent="-514350">
              <a:buAutoNum type="alphaLcPeriod"/>
            </a:pPr>
            <a:r>
              <a:rPr lang="en-US" dirty="0"/>
              <a:t>Using biology to develop new products or processes</a:t>
            </a:r>
          </a:p>
          <a:p>
            <a:pPr marL="914400" lvl="1" indent="-514350">
              <a:buAutoNum type="alphaLcPeriod"/>
            </a:pPr>
            <a:r>
              <a:rPr lang="en-US" dirty="0"/>
              <a:t>The use of machines and equipment to do precise work</a:t>
            </a:r>
          </a:p>
          <a:p>
            <a:pPr marL="914400" lvl="1" indent="-514350">
              <a:buAutoNum type="alphaLcPeriod"/>
            </a:pPr>
            <a:r>
              <a:rPr lang="en-US" dirty="0"/>
              <a:t>Technology gathered and recorded data from a great distance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defines “endosperm”?</a:t>
            </a:r>
          </a:p>
          <a:p>
            <a:pPr marL="914400" lvl="1" indent="-514350">
              <a:buAutoNum type="alphaLcPeriod"/>
            </a:pPr>
            <a:r>
              <a:rPr lang="en-US" dirty="0"/>
              <a:t>A little plant that eventually grows and develops into the mature plant</a:t>
            </a:r>
          </a:p>
          <a:p>
            <a:pPr marL="914400" lvl="1" indent="-514350">
              <a:buAutoNum type="alphaLcPeriod"/>
            </a:pPr>
            <a:r>
              <a:rPr lang="en-US" dirty="0"/>
              <a:t>Fleshy fruit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The food storage tissue in the seed</a:t>
            </a:r>
          </a:p>
          <a:p>
            <a:pPr marL="914400" lvl="1" indent="-514350">
              <a:buAutoNum type="alphaLcPeriod"/>
            </a:pPr>
            <a:r>
              <a:rPr lang="en-US" dirty="0"/>
              <a:t>Normal cells containing a double set of chromosomes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does not play a key role in seed germination?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Moisture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Air, oxygen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Warm temperature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part of the seedling will emerge first from a dicot?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Leaves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Bloom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does not play a key role in seed germination?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Soil</a:t>
            </a:r>
          </a:p>
          <a:p>
            <a:pPr marL="914400" lvl="1" indent="-514350">
              <a:buAutoNum type="alphaLcPeriod"/>
            </a:pPr>
            <a:r>
              <a:rPr lang="en-US" dirty="0"/>
              <a:t>Moisture</a:t>
            </a:r>
          </a:p>
          <a:p>
            <a:pPr marL="914400" lvl="1" indent="-514350">
              <a:buAutoNum type="alphaLcPeriod"/>
            </a:pPr>
            <a:r>
              <a:rPr lang="en-US" dirty="0"/>
              <a:t>Air, oxygen</a:t>
            </a:r>
          </a:p>
          <a:p>
            <a:pPr marL="914400" lvl="1" indent="-514350">
              <a:buAutoNum type="alphaLcPeriod"/>
            </a:pPr>
            <a:r>
              <a:rPr lang="en-US" dirty="0"/>
              <a:t>Warm temperature</a:t>
            </a:r>
          </a:p>
          <a:p>
            <a:pPr marL="514350" indent="-514350">
              <a:buAutoNum type="arabicPeriod"/>
            </a:pPr>
            <a:r>
              <a:rPr lang="en-US" dirty="0"/>
              <a:t>Which part of the seedling will emerge first from a dicot?</a:t>
            </a:r>
          </a:p>
          <a:p>
            <a:pPr marL="914400" lvl="1" indent="-514350">
              <a:buAutoNum type="alphaLcPeriod"/>
            </a:pPr>
            <a:r>
              <a:rPr lang="en-US" dirty="0"/>
              <a:t>Roots</a:t>
            </a:r>
          </a:p>
          <a:p>
            <a:pPr marL="914400" lvl="1" indent="-514350">
              <a:buAutoNum type="alphaLcPeriod"/>
            </a:pPr>
            <a:r>
              <a:rPr lang="en-US" dirty="0"/>
              <a:t>Leaves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Stem</a:t>
            </a:r>
          </a:p>
          <a:p>
            <a:pPr marL="914400" lvl="1" indent="-514350">
              <a:buAutoNum type="alphaLcPeriod"/>
            </a:pPr>
            <a:r>
              <a:rPr lang="en-US" dirty="0"/>
              <a:t>Bloom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plant that is identical to the parent plant is known as a: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Clone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Perfect replica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Offspring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Callus</a:t>
            </a:r>
          </a:p>
          <a:p>
            <a:pPr marL="514350" indent="-514350">
              <a:buAutoNum type="arabicPeriod"/>
            </a:pPr>
            <a:r>
              <a:rPr lang="en-US" dirty="0" smtClean="0"/>
              <a:t>At an end of the season sale Jim’s greenhouse is selling all bedding plants 50% off the original price.  If Abby buys 6 dailies for $5.00 each, 2 rose bushes for $6.50 each and, 7 ornamental grasses for $11.00 each, what would her bill have been if she had not received the 50% discount?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$120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$134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$174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$220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major reproductive parts of the plant?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 root, 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Leaf, flower, seed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Leaf, fruit, 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Flower, fruit, seed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four essential plant parts?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leaf, flower, stem, root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Leaf, root, seed, flower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Flower, seed, petal, root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Stem, flower, root, seed</a:t>
            </a:r>
          </a:p>
        </p:txBody>
      </p:sp>
    </p:spTree>
    <p:extLst>
      <p:ext uri="{BB962C8B-B14F-4D97-AF65-F5344CB8AC3E}">
        <p14:creationId xmlns:p14="http://schemas.microsoft.com/office/powerpoint/2010/main" val="23163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plant that is identical to the parent plant is known as a: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Clone</a:t>
            </a:r>
          </a:p>
          <a:p>
            <a:pPr marL="914400" lvl="1" indent="-514350">
              <a:buAutoNum type="alphaLcPeriod"/>
            </a:pPr>
            <a:r>
              <a:rPr lang="en-US" dirty="0"/>
              <a:t>Perfect replica</a:t>
            </a:r>
          </a:p>
          <a:p>
            <a:pPr marL="914400" lvl="1" indent="-514350">
              <a:buAutoNum type="alphaLcPeriod"/>
            </a:pPr>
            <a:r>
              <a:rPr lang="en-US" dirty="0"/>
              <a:t>Offspring</a:t>
            </a:r>
          </a:p>
          <a:p>
            <a:pPr marL="914400" lvl="1" indent="-514350">
              <a:buAutoNum type="alphaLcPeriod"/>
            </a:pPr>
            <a:r>
              <a:rPr lang="en-US" dirty="0"/>
              <a:t>Callus</a:t>
            </a:r>
          </a:p>
          <a:p>
            <a:pPr marL="514350" indent="-514350">
              <a:buAutoNum type="arabicPeriod"/>
            </a:pPr>
            <a:r>
              <a:rPr lang="en-US" dirty="0"/>
              <a:t>At an end of the season sale Jim’s greenhouse is selling all bedding plants 50% off the original price.  If Abby buys 6 dailies for $5.00 each, 2 rose bushes for $6.50 each and, 7 ornamental grasses for $11.00 each, what would her bill have been if she had not received the 50% discount?</a:t>
            </a:r>
          </a:p>
          <a:p>
            <a:pPr marL="914400" lvl="1" indent="-514350">
              <a:buAutoNum type="alphaLcPeriod"/>
            </a:pPr>
            <a:r>
              <a:rPr lang="en-US" dirty="0"/>
              <a:t>$120</a:t>
            </a:r>
          </a:p>
          <a:p>
            <a:pPr marL="914400" lvl="1" indent="-514350">
              <a:buAutoNum type="alphaLcPeriod"/>
            </a:pPr>
            <a:r>
              <a:rPr lang="en-US" dirty="0"/>
              <a:t>$134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$174</a:t>
            </a:r>
          </a:p>
          <a:p>
            <a:pPr marL="914400" lvl="1" indent="-514350">
              <a:buAutoNum type="alphaLcPeriod"/>
            </a:pPr>
            <a:r>
              <a:rPr lang="en-US" dirty="0"/>
              <a:t>$220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You estimate that your bean crop can be harvested in 2 weeks and 2 days if you hire three combine drivers to work 12 hours a day, 6 days a week.  How many hours do all three combine have to work to harvest the bean crop?</a:t>
            </a:r>
          </a:p>
          <a:p>
            <a:pPr marL="0" indent="0">
              <a:buNone/>
            </a:pPr>
            <a:r>
              <a:rPr lang="en-US" dirty="0" smtClean="0"/>
              <a:t>	a. 1000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504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600 hours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1202 hours</a:t>
            </a:r>
          </a:p>
          <a:p>
            <a:pPr marL="0" indent="0">
              <a:buNone/>
            </a:pPr>
            <a:r>
              <a:rPr lang="en-US" dirty="0" smtClean="0"/>
              <a:t>2. Based on the hours worked from the previous question, if you paid each combine driver $13.50 per hour, what would be each person’s take home pay at the end of the harvest?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$1350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$6804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$1143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$2268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6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You estimate that your bean crop can be harvested in 2 weeks and 2 days if you hire three combine drivers to work 12 hours a day, 6 days a week.  How many hours do all three combine have to work to harvest the bean crop?</a:t>
            </a:r>
          </a:p>
          <a:p>
            <a:pPr marL="0" indent="0">
              <a:buNone/>
            </a:pPr>
            <a:r>
              <a:rPr lang="en-US" dirty="0"/>
              <a:t>	a. 1000 hours</a:t>
            </a:r>
          </a:p>
          <a:p>
            <a:pPr marL="0" indent="0">
              <a:buNone/>
            </a:pPr>
            <a:r>
              <a:rPr lang="en-US" dirty="0"/>
              <a:t>	b. </a:t>
            </a:r>
            <a:r>
              <a:rPr lang="en-US" b="1" dirty="0">
                <a:solidFill>
                  <a:srgbClr val="FF0000"/>
                </a:solidFill>
              </a:rPr>
              <a:t>504 hours</a:t>
            </a:r>
          </a:p>
          <a:p>
            <a:pPr marL="0" indent="0">
              <a:buNone/>
            </a:pPr>
            <a:r>
              <a:rPr lang="en-US" dirty="0"/>
              <a:t>	c. 600 hours</a:t>
            </a:r>
          </a:p>
          <a:p>
            <a:pPr marL="0" indent="0">
              <a:buNone/>
            </a:pPr>
            <a:r>
              <a:rPr lang="en-US" dirty="0"/>
              <a:t>	d. 1202 hours</a:t>
            </a:r>
          </a:p>
          <a:p>
            <a:pPr marL="0" indent="0">
              <a:buNone/>
            </a:pPr>
            <a:r>
              <a:rPr lang="en-US" dirty="0"/>
              <a:t>2. Based on the hours worked from the previous question, if you paid each combine driver $13.50 per hour, what would be each person’s take home pay at the end of the harvest?</a:t>
            </a:r>
          </a:p>
          <a:p>
            <a:pPr marL="0" indent="0">
              <a:buNone/>
            </a:pPr>
            <a:r>
              <a:rPr lang="en-US" dirty="0"/>
              <a:t>	a. $1350</a:t>
            </a:r>
          </a:p>
          <a:p>
            <a:pPr marL="0" indent="0">
              <a:buNone/>
            </a:pPr>
            <a:r>
              <a:rPr lang="en-US" dirty="0"/>
              <a:t>	b. $6804</a:t>
            </a:r>
          </a:p>
          <a:p>
            <a:pPr marL="0" indent="0">
              <a:buNone/>
            </a:pPr>
            <a:r>
              <a:rPr lang="en-US" dirty="0"/>
              <a:t>	c. $1143</a:t>
            </a:r>
          </a:p>
          <a:p>
            <a:pPr marL="0" indent="0">
              <a:buNone/>
            </a:pPr>
            <a:r>
              <a:rPr lang="en-US" dirty="0"/>
              <a:t>	d. </a:t>
            </a:r>
            <a:r>
              <a:rPr lang="en-US" b="1" dirty="0">
                <a:solidFill>
                  <a:srgbClr val="FF0000"/>
                </a:solidFill>
              </a:rPr>
              <a:t>$2268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Bobby works for Krista’s Lawn Care Service.  He is paid $6.00/ hour for the first 40 hours he works in a five day work week.  After 40 hours he is paid time and a half.  This week he has worked 62 hours.  Based on this what would be his take home pay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$438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$372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$559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$279</a:t>
            </a:r>
          </a:p>
          <a:p>
            <a:pPr marL="514350" indent="-514350">
              <a:buAutoNum type="arabicPeriod"/>
            </a:pPr>
            <a:r>
              <a:rPr lang="en-US" dirty="0" smtClean="0"/>
              <a:t>Plants which are grown from seeds use this type of propagation method: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Asexual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Bisexual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Sexual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Unusual </a:t>
            </a:r>
          </a:p>
          <a:p>
            <a:pPr marL="91440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Bobby works for Krista’s Lawn Care Service.  He is paid $6.00/ hour for the first 40 hours he works in a five day work week.  After 40 hours he is paid time and a half.  This week he has worked 62 hours.  Based on this what would be his take home pay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$438</a:t>
            </a:r>
          </a:p>
          <a:p>
            <a:pPr marL="914400" lvl="1" indent="-514350">
              <a:buAutoNum type="alphaLcPeriod"/>
            </a:pPr>
            <a:r>
              <a:rPr lang="en-US" dirty="0"/>
              <a:t>$372</a:t>
            </a:r>
          </a:p>
          <a:p>
            <a:pPr marL="914400" lvl="1" indent="-514350">
              <a:buAutoNum type="alphaLcPeriod"/>
            </a:pPr>
            <a:r>
              <a:rPr lang="en-US" dirty="0"/>
              <a:t>$559</a:t>
            </a:r>
          </a:p>
          <a:p>
            <a:pPr marL="914400" lvl="1" indent="-514350">
              <a:buAutoNum type="alphaLcPeriod"/>
            </a:pPr>
            <a:r>
              <a:rPr lang="en-US" dirty="0"/>
              <a:t>$279</a:t>
            </a:r>
          </a:p>
          <a:p>
            <a:pPr marL="514350" indent="-514350">
              <a:buAutoNum type="arabicPeriod"/>
            </a:pPr>
            <a:r>
              <a:rPr lang="en-US" dirty="0"/>
              <a:t>Plants which are grown from seeds use this type of propagation method:</a:t>
            </a:r>
          </a:p>
          <a:p>
            <a:pPr marL="914400" lvl="1" indent="-514350">
              <a:buAutoNum type="alphaLcPeriod"/>
            </a:pPr>
            <a:r>
              <a:rPr lang="en-US" dirty="0"/>
              <a:t>Asexual</a:t>
            </a:r>
          </a:p>
          <a:p>
            <a:pPr marL="914400" lvl="1" indent="-514350">
              <a:buAutoNum type="alphaLcPeriod"/>
            </a:pPr>
            <a:r>
              <a:rPr lang="en-US" dirty="0"/>
              <a:t>Bisexual 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Sexual</a:t>
            </a:r>
          </a:p>
          <a:p>
            <a:pPr marL="914400" lvl="1" indent="-514350">
              <a:buAutoNum type="alphaLcPeriod"/>
            </a:pPr>
            <a:r>
              <a:rPr lang="en-US" dirty="0"/>
              <a:t>Unusual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7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Strawberry plants have this type of specialized stem: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Rhizome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Stolen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Tendril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Tuber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four layers of a normal soil profile are: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topsoil, subsoil, and root zone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silt, clay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 zone, topsoil and subsoil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Topsoil, subsoil, parent material and bedrock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8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Strawberry plants have this type of specialized stem:</a:t>
            </a:r>
          </a:p>
          <a:p>
            <a:pPr marL="914400" lvl="1" indent="-514350">
              <a:buAutoNum type="alphaLcPeriod"/>
            </a:pPr>
            <a:r>
              <a:rPr lang="en-US" dirty="0"/>
              <a:t>Rhizome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Stolen</a:t>
            </a:r>
          </a:p>
          <a:p>
            <a:pPr marL="914400" lvl="1" indent="-514350">
              <a:buAutoNum type="alphaLcPeriod"/>
            </a:pPr>
            <a:r>
              <a:rPr lang="en-US" dirty="0"/>
              <a:t>Tendril</a:t>
            </a:r>
          </a:p>
          <a:p>
            <a:pPr marL="914400" lvl="1" indent="-514350">
              <a:buAutoNum type="alphaLcPeriod"/>
            </a:pPr>
            <a:r>
              <a:rPr lang="en-US" dirty="0"/>
              <a:t>Tuber</a:t>
            </a:r>
          </a:p>
          <a:p>
            <a:pPr marL="514350" indent="-514350">
              <a:buAutoNum type="arabicPeriod"/>
            </a:pPr>
            <a:r>
              <a:rPr lang="en-US" dirty="0"/>
              <a:t>The four layers of a normal soil profile are:</a:t>
            </a:r>
          </a:p>
          <a:p>
            <a:pPr marL="914400" lvl="1" indent="-514350">
              <a:buAutoNum type="alphaLcPeriod"/>
            </a:pPr>
            <a:r>
              <a:rPr lang="en-US" dirty="0"/>
              <a:t>topsoil, subsoil, and root zone</a:t>
            </a:r>
          </a:p>
          <a:p>
            <a:pPr marL="914400" lvl="1" indent="-514350">
              <a:buAutoNum type="alphaLcPeriod"/>
            </a:pPr>
            <a:r>
              <a:rPr lang="en-US" dirty="0"/>
              <a:t>Sand, silt, clay</a:t>
            </a:r>
          </a:p>
          <a:p>
            <a:pPr marL="914400" lvl="1" indent="-514350">
              <a:buAutoNum type="alphaLcPeriod"/>
            </a:pPr>
            <a:r>
              <a:rPr lang="en-US" dirty="0"/>
              <a:t>Root zone, topsoil and subsoil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Topsoil, subsoil, parent material and bedrock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6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the major reproductive parts of the plant?</a:t>
            </a:r>
          </a:p>
          <a:p>
            <a:pPr marL="914400" lvl="1" indent="-514350">
              <a:buAutoNum type="alphaLcPeriod"/>
            </a:pPr>
            <a:r>
              <a:rPr lang="en-US" dirty="0"/>
              <a:t>Leaf root, stem</a:t>
            </a:r>
          </a:p>
          <a:p>
            <a:pPr marL="914400" lvl="1" indent="-514350">
              <a:buAutoNum type="alphaLcPeriod"/>
            </a:pPr>
            <a:r>
              <a:rPr lang="en-US" dirty="0"/>
              <a:t>Leaf, flower, seed</a:t>
            </a:r>
          </a:p>
          <a:p>
            <a:pPr marL="914400" lvl="1" indent="-514350">
              <a:buAutoNum type="alphaLcPeriod"/>
            </a:pPr>
            <a:r>
              <a:rPr lang="en-US" dirty="0"/>
              <a:t>Leaf, fruit, stem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Flower, fruit, seed</a:t>
            </a:r>
          </a:p>
          <a:p>
            <a:pPr marL="514350" indent="-514350">
              <a:buAutoNum type="arabicPeriod"/>
            </a:pPr>
            <a:r>
              <a:rPr lang="en-US" dirty="0"/>
              <a:t>What are the four essential plant parts?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leaf, flower, stem, root</a:t>
            </a:r>
          </a:p>
          <a:p>
            <a:pPr marL="914400" lvl="1" indent="-514350">
              <a:buAutoNum type="alphaLcPeriod"/>
            </a:pPr>
            <a:r>
              <a:rPr lang="en-US" dirty="0"/>
              <a:t>Leaf, root, seed, flower</a:t>
            </a:r>
          </a:p>
          <a:p>
            <a:pPr marL="914400" lvl="1" indent="-514350">
              <a:buAutoNum type="alphaLcPeriod"/>
            </a:pPr>
            <a:r>
              <a:rPr lang="en-US" dirty="0"/>
              <a:t>Flower, seed, petal, root</a:t>
            </a:r>
          </a:p>
          <a:p>
            <a:pPr marL="914400" lvl="1" indent="-514350">
              <a:buAutoNum type="alphaLcPeriod"/>
            </a:pPr>
            <a:r>
              <a:rPr lang="en-US" dirty="0"/>
              <a:t>Stem, flower, root, seed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one of the following numbers indicates a neutral pH reading on a soil test?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7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14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pH ranges do most landscape plants perform best?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3-4.5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5.6-7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6.8-9.2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Above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one of the following numbers indicates a neutral pH reading on a soil test?</a:t>
            </a:r>
          </a:p>
          <a:p>
            <a:pPr marL="914400" lvl="1" indent="-514350">
              <a:buAutoNum type="alphaLcPeriod"/>
            </a:pPr>
            <a:r>
              <a:rPr lang="en-US" dirty="0"/>
              <a:t>0</a:t>
            </a:r>
          </a:p>
          <a:p>
            <a:pPr marL="914400" lvl="1" indent="-514350">
              <a:buAutoNum type="alphaLcPeriod"/>
            </a:pPr>
            <a:r>
              <a:rPr lang="en-US" dirty="0"/>
              <a:t>1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7</a:t>
            </a:r>
          </a:p>
          <a:p>
            <a:pPr marL="914400" lvl="1" indent="-514350">
              <a:buAutoNum type="alphaLcPeriod"/>
            </a:pPr>
            <a:r>
              <a:rPr lang="en-US" dirty="0"/>
              <a:t>14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pH ranges do most landscape plants perform best?</a:t>
            </a:r>
          </a:p>
          <a:p>
            <a:pPr marL="914400" lvl="1" indent="-514350">
              <a:buAutoNum type="alphaLcPeriod"/>
            </a:pPr>
            <a:r>
              <a:rPr lang="en-US" dirty="0"/>
              <a:t>3-4.5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5.6-7</a:t>
            </a:r>
          </a:p>
          <a:p>
            <a:pPr marL="914400" lvl="1" indent="-514350">
              <a:buAutoNum type="alphaLcPeriod"/>
            </a:pPr>
            <a:r>
              <a:rPr lang="en-US" dirty="0"/>
              <a:t>6.8-9.2</a:t>
            </a:r>
          </a:p>
          <a:p>
            <a:pPr marL="914400" lvl="1" indent="-514350">
              <a:buAutoNum type="alphaLcPeriod"/>
            </a:pPr>
            <a:r>
              <a:rPr lang="en-US" dirty="0"/>
              <a:t>Above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5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is pH raised and acidity lowered in acidic soil?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addition of nitrogen to the soil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addition of lime to the soil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addition of sulfur to the soil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addition of potash to the soil</a:t>
            </a:r>
          </a:p>
          <a:p>
            <a:pPr marL="514350" indent="-514350">
              <a:buAutoNum type="arabicPeriod"/>
            </a:pPr>
            <a:r>
              <a:rPr lang="en-US" dirty="0" smtClean="0"/>
              <a:t>There are twelve basic textural classes that can be determined after a soil test using which of the following resources?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Textural square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Ribbon test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Textural triangle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Texture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How is pH raised and acidity lowered in acidic soil?</a:t>
            </a:r>
          </a:p>
          <a:p>
            <a:pPr marL="914400" lvl="1" indent="-514350">
              <a:buAutoNum type="alphaLcPeriod"/>
            </a:pPr>
            <a:r>
              <a:rPr lang="en-US" dirty="0"/>
              <a:t>The addition of nitrogen to the soil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The addition of lime to the soil</a:t>
            </a:r>
          </a:p>
          <a:p>
            <a:pPr marL="914400" lvl="1" indent="-514350">
              <a:buAutoNum type="alphaLcPeriod"/>
            </a:pPr>
            <a:r>
              <a:rPr lang="en-US" dirty="0"/>
              <a:t>The addition of sulfur to the soil</a:t>
            </a:r>
          </a:p>
          <a:p>
            <a:pPr marL="914400" lvl="1" indent="-514350">
              <a:buAutoNum type="alphaLcPeriod"/>
            </a:pPr>
            <a:r>
              <a:rPr lang="en-US" dirty="0"/>
              <a:t>The addition of potash to the soil</a:t>
            </a:r>
          </a:p>
          <a:p>
            <a:pPr marL="514350" indent="-514350">
              <a:buAutoNum type="arabicPeriod"/>
            </a:pPr>
            <a:r>
              <a:rPr lang="en-US" dirty="0"/>
              <a:t>There are twelve basic textural classes that can be determined after a soil test using which of the following resources?</a:t>
            </a:r>
          </a:p>
          <a:p>
            <a:pPr marL="914400" lvl="1" indent="-514350">
              <a:buAutoNum type="alphaLcPeriod"/>
            </a:pPr>
            <a:r>
              <a:rPr lang="en-US" dirty="0"/>
              <a:t>Textural square</a:t>
            </a:r>
          </a:p>
          <a:p>
            <a:pPr marL="914400" lvl="1" indent="-514350">
              <a:buAutoNum type="alphaLcPeriod"/>
            </a:pPr>
            <a:r>
              <a:rPr lang="en-US" dirty="0"/>
              <a:t>Ribbon test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Textural triangle</a:t>
            </a:r>
          </a:p>
          <a:p>
            <a:pPr marL="914400" lvl="1" indent="-514350">
              <a:buAutoNum type="alphaLcPeriod"/>
            </a:pPr>
            <a:r>
              <a:rPr lang="en-US" dirty="0"/>
              <a:t>Texture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components make up fifty percent of a typical soil structure?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Peat moss, organic matter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Sand, silt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Water, air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Peat moss, inorganic matter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a commonly used component of a soilless growing media?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Peat moss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Silt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Clay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components make up fifty percent of a typical soil structure?</a:t>
            </a:r>
          </a:p>
          <a:p>
            <a:pPr marL="914400" lvl="1" indent="-514350">
              <a:buAutoNum type="alphaLcPeriod"/>
            </a:pPr>
            <a:r>
              <a:rPr lang="en-US" dirty="0"/>
              <a:t>Peat moss, organic matter</a:t>
            </a:r>
          </a:p>
          <a:p>
            <a:pPr marL="914400" lvl="1" indent="-514350">
              <a:buAutoNum type="alphaLcPeriod"/>
            </a:pPr>
            <a:r>
              <a:rPr lang="en-US" dirty="0"/>
              <a:t>Sand, silt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Water, air</a:t>
            </a:r>
          </a:p>
          <a:p>
            <a:pPr marL="914400" lvl="1" indent="-514350">
              <a:buAutoNum type="alphaLcPeriod"/>
            </a:pPr>
            <a:r>
              <a:rPr lang="en-US" dirty="0"/>
              <a:t>Peat moss, inorganic matter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a commonly used component of a soilless growing media?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Peat moss</a:t>
            </a:r>
          </a:p>
          <a:p>
            <a:pPr marL="914400" lvl="1" indent="-514350">
              <a:buAutoNum type="alphaLcPeriod"/>
            </a:pPr>
            <a:r>
              <a:rPr lang="en-US" dirty="0"/>
              <a:t>Silt </a:t>
            </a:r>
          </a:p>
          <a:p>
            <a:pPr marL="914400" lvl="1" indent="-514350">
              <a:buAutoNum type="alphaLcPeriod"/>
            </a:pPr>
            <a:r>
              <a:rPr lang="en-US" dirty="0"/>
              <a:t>Clay</a:t>
            </a:r>
          </a:p>
          <a:p>
            <a:pPr marL="914400" lvl="1" indent="-514350">
              <a:buAutoNum type="alphaLcPeriod"/>
            </a:pPr>
            <a:r>
              <a:rPr lang="en-US" dirty="0"/>
              <a:t>Sand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is not true statement about soilless growing media?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They are sterile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They are uniform in composition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They have good moisture retention and drainage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They contain a high mineral content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components of a soilless media provides aeration?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Sphagnum moss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Perlite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Vermiculite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Peat moss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2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is not true statement about soilless growing media?</a:t>
            </a:r>
          </a:p>
          <a:p>
            <a:pPr marL="914400" lvl="1" indent="-514350">
              <a:buAutoNum type="alphaLcPeriod"/>
            </a:pPr>
            <a:r>
              <a:rPr lang="en-US" dirty="0"/>
              <a:t>They are sterile</a:t>
            </a:r>
          </a:p>
          <a:p>
            <a:pPr marL="914400" lvl="1" indent="-514350">
              <a:buAutoNum type="alphaLcPeriod"/>
            </a:pPr>
            <a:r>
              <a:rPr lang="en-US" dirty="0"/>
              <a:t>They are uniform in composition</a:t>
            </a:r>
          </a:p>
          <a:p>
            <a:pPr marL="914400" lvl="1" indent="-514350">
              <a:buAutoNum type="alphaLcPeriod"/>
            </a:pPr>
            <a:r>
              <a:rPr lang="en-US" dirty="0"/>
              <a:t>They have good moisture retention and drainage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They contain a high mineral content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components of a soilless media provides aeration?</a:t>
            </a:r>
          </a:p>
          <a:p>
            <a:pPr marL="914400" lvl="1" indent="-514350">
              <a:buAutoNum type="alphaLcPeriod"/>
            </a:pPr>
            <a:r>
              <a:rPr lang="en-US" dirty="0"/>
              <a:t>Sphagnum moss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Perlite</a:t>
            </a:r>
          </a:p>
          <a:p>
            <a:pPr marL="914400" lvl="1" indent="-514350">
              <a:buAutoNum type="alphaLcPeriod"/>
            </a:pPr>
            <a:r>
              <a:rPr lang="en-US" dirty="0"/>
              <a:t>Vermiculite</a:t>
            </a:r>
          </a:p>
          <a:p>
            <a:pPr marL="914400" lvl="1" indent="-514350">
              <a:buAutoNum type="alphaLcPeriod"/>
            </a:pPr>
            <a:r>
              <a:rPr lang="en-US" dirty="0"/>
              <a:t>Peat moss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statements best describes a soilless media?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Used only for hydroponics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 growing media that has no soil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More likely to have worms, bacteria, and nematodes than a soil mix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Rarely used today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proportion of sand, silt, and clay determines which of the following?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 structure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 texture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 color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 loam</a:t>
            </a:r>
          </a:p>
        </p:txBody>
      </p:sp>
    </p:spTree>
    <p:extLst>
      <p:ext uri="{BB962C8B-B14F-4D97-AF65-F5344CB8AC3E}">
        <p14:creationId xmlns:p14="http://schemas.microsoft.com/office/powerpoint/2010/main" val="18360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statements best describes a soilless media?</a:t>
            </a:r>
          </a:p>
          <a:p>
            <a:pPr marL="914400" lvl="1" indent="-514350">
              <a:buAutoNum type="alphaLcPeriod"/>
            </a:pPr>
            <a:r>
              <a:rPr lang="en-US" dirty="0"/>
              <a:t>Used only for hydroponics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A growing media that has no soil </a:t>
            </a:r>
          </a:p>
          <a:p>
            <a:pPr marL="914400" lvl="1" indent="-514350">
              <a:buAutoNum type="alphaLcPeriod"/>
            </a:pPr>
            <a:r>
              <a:rPr lang="en-US" dirty="0"/>
              <a:t>More likely to have worms, bacteria, and nematodes than a soil mix</a:t>
            </a:r>
          </a:p>
          <a:p>
            <a:pPr marL="914400" lvl="1" indent="-514350">
              <a:buAutoNum type="alphaLcPeriod"/>
            </a:pPr>
            <a:r>
              <a:rPr lang="en-US" dirty="0"/>
              <a:t>Rarely used today </a:t>
            </a:r>
          </a:p>
          <a:p>
            <a:pPr marL="514350" indent="-514350">
              <a:buAutoNum type="arabicPeriod"/>
            </a:pPr>
            <a:r>
              <a:rPr lang="en-US" dirty="0"/>
              <a:t>The proportion of sand, silt, and clay determines which of the following?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Soil structure</a:t>
            </a:r>
          </a:p>
          <a:p>
            <a:pPr marL="914400" lvl="1" indent="-514350">
              <a:buAutoNum type="alphaLcPeriod"/>
            </a:pPr>
            <a:r>
              <a:rPr lang="en-US" dirty="0"/>
              <a:t>Soil texture</a:t>
            </a:r>
          </a:p>
          <a:p>
            <a:pPr marL="914400" lvl="1" indent="-514350">
              <a:buAutoNum type="alphaLcPeriod"/>
            </a:pPr>
            <a:r>
              <a:rPr lang="en-US" dirty="0"/>
              <a:t>Soil color</a:t>
            </a:r>
          </a:p>
          <a:p>
            <a:pPr marL="914400" lvl="1" indent="-514350">
              <a:buAutoNum type="alphaLcPeriod"/>
            </a:pPr>
            <a:r>
              <a:rPr lang="en-US" dirty="0"/>
              <a:t>Soil loam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8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four main parts of the flower: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stamen, style, ovary, pistil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Petal, pistil, stamen, sepal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Anther, petal, sepal, receptacle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Anther, petal, stamen, receptacle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Plant production from a cutting is a type of ___________________ propagation.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Asexual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Bisexual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Sexual</a:t>
            </a:r>
          </a:p>
          <a:p>
            <a:pPr marL="914400" lvl="1" indent="-514350">
              <a:buAutoNum type="alphaLcPeriod"/>
            </a:pPr>
            <a:r>
              <a:rPr lang="en-US" dirty="0" err="1" smtClean="0"/>
              <a:t>Unsexual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6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Grafting consists of which two pieces of a plant?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 and 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Pollen and egg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Scion and stock or rootstock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Root and bud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true about tissue culture?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Tissue culture techniques are used to grow genetically engineered plant cells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Only a small number of plants can be propagated through tissue culture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Virus diseases can never be eliminated from plant tissue using the tissue culture method of propagation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Tissue culture is a highly technical form of 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298398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Grafting consists of which two pieces of a plant?</a:t>
            </a:r>
          </a:p>
          <a:p>
            <a:pPr marL="914400" lvl="1" indent="-514350">
              <a:buAutoNum type="alphaLcPeriod"/>
            </a:pPr>
            <a:r>
              <a:rPr lang="en-US" dirty="0"/>
              <a:t>Root and stem</a:t>
            </a:r>
          </a:p>
          <a:p>
            <a:pPr marL="914400" lvl="1" indent="-514350">
              <a:buAutoNum type="alphaLcPeriod"/>
            </a:pPr>
            <a:r>
              <a:rPr lang="en-US" dirty="0"/>
              <a:t>Pollen and egg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Scion and stock or rootstock</a:t>
            </a:r>
          </a:p>
          <a:p>
            <a:pPr marL="914400" lvl="1" indent="-514350">
              <a:buAutoNum type="alphaLcPeriod"/>
            </a:pPr>
            <a:r>
              <a:rPr lang="en-US" dirty="0"/>
              <a:t>Root and bud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true about tissue culture?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Tissue culture techniques are used to grow genetically engineered plant cells</a:t>
            </a:r>
          </a:p>
          <a:p>
            <a:pPr marL="914400" lvl="1" indent="-514350">
              <a:buAutoNum type="alphaLcPeriod"/>
            </a:pPr>
            <a:r>
              <a:rPr lang="en-US" dirty="0"/>
              <a:t>Only a small number of plants can be propagated through tissue culture</a:t>
            </a:r>
          </a:p>
          <a:p>
            <a:pPr marL="914400" lvl="1" indent="-514350">
              <a:buAutoNum type="alphaLcPeriod"/>
            </a:pPr>
            <a:r>
              <a:rPr lang="en-US" dirty="0"/>
              <a:t>Virus diseases can never be eliminated from plant tissue using the tissue culture method of propagation</a:t>
            </a:r>
          </a:p>
          <a:p>
            <a:pPr marL="914400" lvl="1" indent="-514350">
              <a:buAutoNum type="alphaLcPeriod"/>
            </a:pPr>
            <a:r>
              <a:rPr lang="en-US" dirty="0"/>
              <a:t>Tissue culture is a highly technical form of sexual reproduction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is tissue culture?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The process of connecting two plant parts together in such a way that they will unite and grow as a single plant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Growing fertilized seeds into mature plants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Dividing plant roots or the entire plant into two or more plants by cutting the original plant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Growing plant cells or small pieces of plant </a:t>
            </a:r>
            <a:r>
              <a:rPr lang="en-US" dirty="0" err="1" smtClean="0"/>
              <a:t>tiss</a:t>
            </a:r>
            <a:r>
              <a:rPr lang="en-US" dirty="0" smtClean="0"/>
              <a:t> on an artificial medium </a:t>
            </a:r>
          </a:p>
          <a:p>
            <a:pPr marL="514350" indent="-514350">
              <a:buAutoNum type="arabicPeriod"/>
            </a:pPr>
            <a:r>
              <a:rPr lang="en-US" dirty="0" smtClean="0"/>
              <a:t>Asexual propagation involves _______________: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Pollination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Reproduction of plants using only vegetative parts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New genetic combinations in the offspring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Fertilization of an egg by sperm</a:t>
            </a:r>
          </a:p>
        </p:txBody>
      </p:sp>
    </p:spTree>
    <p:extLst>
      <p:ext uri="{BB962C8B-B14F-4D97-AF65-F5344CB8AC3E}">
        <p14:creationId xmlns:p14="http://schemas.microsoft.com/office/powerpoint/2010/main" val="29423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tissue culture?</a:t>
            </a:r>
          </a:p>
          <a:p>
            <a:pPr marL="914400" lvl="1" indent="-514350">
              <a:buAutoNum type="alphaLcPeriod"/>
            </a:pPr>
            <a:r>
              <a:rPr lang="en-US" dirty="0"/>
              <a:t>The process of connecting two plant parts together in such a way that they will unite and grow as a single plant</a:t>
            </a:r>
          </a:p>
          <a:p>
            <a:pPr marL="914400" lvl="1" indent="-514350">
              <a:buAutoNum type="alphaLcPeriod"/>
            </a:pPr>
            <a:r>
              <a:rPr lang="en-US" dirty="0"/>
              <a:t>Growing fertilized seeds into mature plants</a:t>
            </a:r>
          </a:p>
          <a:p>
            <a:pPr marL="914400" lvl="1" indent="-514350">
              <a:buAutoNum type="alphaLcPeriod"/>
            </a:pPr>
            <a:r>
              <a:rPr lang="en-US" dirty="0"/>
              <a:t>Dividing plant roots or the entire plant into two or more plants by cutting the original plant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Growing plant cells or small pieces of plant </a:t>
            </a:r>
            <a:r>
              <a:rPr lang="en-US" b="1" dirty="0" smtClean="0">
                <a:solidFill>
                  <a:srgbClr val="FF0000"/>
                </a:solidFill>
              </a:rPr>
              <a:t>tissue </a:t>
            </a:r>
            <a:r>
              <a:rPr lang="en-US" b="1" dirty="0">
                <a:solidFill>
                  <a:srgbClr val="FF0000"/>
                </a:solidFill>
              </a:rPr>
              <a:t>on an artificial medium </a:t>
            </a:r>
          </a:p>
          <a:p>
            <a:pPr marL="514350" indent="-514350">
              <a:buAutoNum type="arabicPeriod"/>
            </a:pPr>
            <a:r>
              <a:rPr lang="en-US" dirty="0"/>
              <a:t>Asexual propagation involves _______________:</a:t>
            </a:r>
          </a:p>
          <a:p>
            <a:pPr marL="914400" lvl="1" indent="-514350">
              <a:buAutoNum type="alphaLcPeriod"/>
            </a:pPr>
            <a:r>
              <a:rPr lang="en-US" dirty="0"/>
              <a:t>Pollination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Reproduction of plants using only vegetative parts </a:t>
            </a:r>
          </a:p>
          <a:p>
            <a:pPr marL="914400" lvl="1" indent="-514350">
              <a:buAutoNum type="alphaLcPeriod"/>
            </a:pPr>
            <a:r>
              <a:rPr lang="en-US" dirty="0"/>
              <a:t>New genetic combinations in the offspring</a:t>
            </a:r>
          </a:p>
          <a:p>
            <a:pPr marL="914400" lvl="1" indent="-514350">
              <a:buAutoNum type="alphaLcPeriod"/>
            </a:pPr>
            <a:r>
              <a:rPr lang="en-US" dirty="0"/>
              <a:t>Fertilization of an egg by sperm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are chrysanthemums propagated?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Seed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Leaf cuttings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Stem cuttings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Air layering</a:t>
            </a:r>
          </a:p>
          <a:p>
            <a:pPr marL="514350" indent="-514350">
              <a:buAutoNum type="arabicPeriod"/>
            </a:pPr>
            <a:r>
              <a:rPr lang="en-US" dirty="0" smtClean="0"/>
              <a:t>Sexual reproduction involves which of the following?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Genetically identical offspring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Offspring called clones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New genetic combination in the offspring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Reproduction without the need of egg or sperm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How are chrysanthemums propagated?</a:t>
            </a:r>
          </a:p>
          <a:p>
            <a:pPr marL="914400" lvl="1" indent="-514350">
              <a:buAutoNum type="alphaLcPeriod"/>
            </a:pPr>
            <a:r>
              <a:rPr lang="en-US" dirty="0"/>
              <a:t>Seed</a:t>
            </a:r>
          </a:p>
          <a:p>
            <a:pPr marL="914400" lvl="1" indent="-514350">
              <a:buAutoNum type="alphaLcPeriod"/>
            </a:pPr>
            <a:r>
              <a:rPr lang="en-US" dirty="0"/>
              <a:t>Leaf cuttings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Stem cuttings</a:t>
            </a:r>
          </a:p>
          <a:p>
            <a:pPr marL="914400" lvl="1" indent="-514350">
              <a:buAutoNum type="alphaLcPeriod"/>
            </a:pPr>
            <a:r>
              <a:rPr lang="en-US" dirty="0"/>
              <a:t>Air layering</a:t>
            </a:r>
          </a:p>
          <a:p>
            <a:pPr marL="514350" indent="-514350">
              <a:buAutoNum type="arabicPeriod"/>
            </a:pPr>
            <a:r>
              <a:rPr lang="en-US" dirty="0"/>
              <a:t>Sexual reproduction involves which of the following?</a:t>
            </a:r>
          </a:p>
          <a:p>
            <a:pPr marL="914400" lvl="1" indent="-514350">
              <a:buAutoNum type="alphaLcPeriod"/>
            </a:pPr>
            <a:r>
              <a:rPr lang="en-US" dirty="0"/>
              <a:t>Genetically identical offspring</a:t>
            </a:r>
          </a:p>
          <a:p>
            <a:pPr marL="914400" lvl="1" indent="-514350">
              <a:buAutoNum type="alphaLcPeriod"/>
            </a:pPr>
            <a:r>
              <a:rPr lang="en-US" dirty="0"/>
              <a:t>Offspring called clones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New genetic combination in the offspring</a:t>
            </a:r>
          </a:p>
          <a:p>
            <a:pPr marL="914400" lvl="1" indent="-514350">
              <a:buAutoNum type="alphaLcPeriod"/>
            </a:pPr>
            <a:r>
              <a:rPr lang="en-US" dirty="0"/>
              <a:t>Reproduction without the need of egg or sperm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are the requirements for seed germination?</a:t>
            </a:r>
          </a:p>
          <a:p>
            <a:pPr marL="400050" lvl="1" indent="0">
              <a:buNone/>
            </a:pPr>
            <a:r>
              <a:rPr lang="en-US" dirty="0" smtClean="0"/>
              <a:t>a. Water, oxygen, optimum temperatures and possibly light or dark conditions</a:t>
            </a:r>
          </a:p>
          <a:p>
            <a:pPr marL="400050" lvl="1" indent="0">
              <a:buNone/>
            </a:pPr>
            <a:r>
              <a:rPr lang="en-US" dirty="0" smtClean="0"/>
              <a:t>b. Water, carbon dioxide, optimum temperatures, and possibly light or dark conditions</a:t>
            </a:r>
          </a:p>
          <a:p>
            <a:pPr marL="400050" lvl="1" indent="0">
              <a:buNone/>
            </a:pPr>
            <a:r>
              <a:rPr lang="en-US" dirty="0" smtClean="0"/>
              <a:t>c. Soil, oxygen, optimum temperatures and darkness</a:t>
            </a:r>
          </a:p>
          <a:p>
            <a:pPr marL="400050" lvl="1" indent="0">
              <a:buNone/>
            </a:pPr>
            <a:r>
              <a:rPr lang="en-US" dirty="0" smtClean="0"/>
              <a:t>d. Water, fertilizer, carbon dioxide, and optimum temperatures</a:t>
            </a:r>
          </a:p>
          <a:p>
            <a:pPr marL="400050" lvl="1" indent="0">
              <a:buNone/>
            </a:pPr>
            <a:r>
              <a:rPr lang="en-US" dirty="0" smtClean="0"/>
              <a:t>2. What is the most common method of propagation in flowering and vegetable crops?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a. leaf cutting</a:t>
            </a:r>
          </a:p>
          <a:p>
            <a:pPr marL="400050" lvl="1" indent="0">
              <a:buNone/>
            </a:pPr>
            <a:r>
              <a:rPr lang="en-US" dirty="0" smtClean="0"/>
              <a:t>	b. Division of roots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c. grafting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/>
              <a:t>d. seeds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are the requirements for seed germination?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a. Water, oxygen, optimum temperatures and possibly light or dark conditions</a:t>
            </a:r>
          </a:p>
          <a:p>
            <a:pPr marL="400050" lvl="1" indent="0">
              <a:buNone/>
            </a:pPr>
            <a:r>
              <a:rPr lang="en-US" dirty="0"/>
              <a:t>b. Water, carbon dioxide, optimum temperatures, and possibly light or dark conditions</a:t>
            </a:r>
          </a:p>
          <a:p>
            <a:pPr marL="400050" lvl="1" indent="0">
              <a:buNone/>
            </a:pPr>
            <a:r>
              <a:rPr lang="en-US" dirty="0"/>
              <a:t>c. Soil, oxygen, optimum temperatures and darkness</a:t>
            </a:r>
          </a:p>
          <a:p>
            <a:pPr marL="400050" lvl="1" indent="0">
              <a:buNone/>
            </a:pPr>
            <a:r>
              <a:rPr lang="en-US" dirty="0"/>
              <a:t>d. Water, fertilizer, carbon dioxide, and optimum temperatures</a:t>
            </a:r>
          </a:p>
          <a:p>
            <a:pPr marL="400050" lvl="1" indent="0">
              <a:buNone/>
            </a:pPr>
            <a:r>
              <a:rPr lang="en-US" dirty="0"/>
              <a:t>2. What is the most common method of propagation in flowering and vegetable crops?</a:t>
            </a:r>
          </a:p>
          <a:p>
            <a:pPr marL="400050" lvl="1" indent="0">
              <a:buNone/>
            </a:pPr>
            <a:r>
              <a:rPr lang="en-US" dirty="0"/>
              <a:t>	a. leaf cutting</a:t>
            </a:r>
          </a:p>
          <a:p>
            <a:pPr marL="400050" lvl="1" indent="0">
              <a:buNone/>
            </a:pPr>
            <a:r>
              <a:rPr lang="en-US" dirty="0"/>
              <a:t>	b. Division of roots</a:t>
            </a:r>
          </a:p>
          <a:p>
            <a:pPr marL="400050" lvl="1" indent="0">
              <a:buNone/>
            </a:pPr>
            <a:r>
              <a:rPr lang="en-US" dirty="0"/>
              <a:t>	c. grafting 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d. seeds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strawberry plant will naturally propagate by developing a: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Bulb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Tuber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Runner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Rhizome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of the following is not a benefit of growing horticulture crops from seed?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Plants are uniform in growth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Reduced germination rates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Young plants are more disease resistant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Cheaper way to produce crops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A strawberry plant will naturally propagate by developing a:</a:t>
            </a:r>
          </a:p>
          <a:p>
            <a:pPr marL="914400" lvl="1" indent="-514350">
              <a:buAutoNum type="alphaLcPeriod"/>
            </a:pPr>
            <a:r>
              <a:rPr lang="en-US" dirty="0"/>
              <a:t>Bulb</a:t>
            </a:r>
          </a:p>
          <a:p>
            <a:pPr marL="914400" lvl="1" indent="-514350">
              <a:buAutoNum type="alphaLcPeriod"/>
            </a:pPr>
            <a:r>
              <a:rPr lang="en-US" dirty="0"/>
              <a:t>Tuber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Runner</a:t>
            </a:r>
          </a:p>
          <a:p>
            <a:pPr marL="914400" lvl="1" indent="-514350">
              <a:buAutoNum type="alphaLcPeriod"/>
            </a:pPr>
            <a:r>
              <a:rPr lang="en-US" dirty="0"/>
              <a:t>Rhizome</a:t>
            </a:r>
          </a:p>
          <a:p>
            <a:pPr marL="514350" indent="-514350">
              <a:buAutoNum type="arabicPeriod"/>
            </a:pPr>
            <a:r>
              <a:rPr lang="en-US" dirty="0"/>
              <a:t>Which of the following is not a benefit of growing horticulture crops from seed?</a:t>
            </a:r>
          </a:p>
          <a:p>
            <a:pPr marL="914400" lvl="1" indent="-514350">
              <a:buAutoNum type="alphaLcPeriod"/>
            </a:pPr>
            <a:r>
              <a:rPr lang="en-US" dirty="0"/>
              <a:t>Plants are uniform in growth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Reduced germination rates</a:t>
            </a:r>
          </a:p>
          <a:p>
            <a:pPr marL="914400" lvl="1" indent="-514350">
              <a:buAutoNum type="alphaLcPeriod"/>
            </a:pPr>
            <a:r>
              <a:rPr lang="en-US" dirty="0"/>
              <a:t>Young plants are more disease resistant</a:t>
            </a:r>
          </a:p>
          <a:p>
            <a:pPr marL="914400" lvl="1" indent="-514350">
              <a:buAutoNum type="alphaLcPeriod"/>
            </a:pPr>
            <a:r>
              <a:rPr lang="en-US" dirty="0"/>
              <a:t>Cheaper way to produce crops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four main parts of the flower:</a:t>
            </a:r>
          </a:p>
          <a:p>
            <a:pPr marL="914400" lvl="1" indent="-514350">
              <a:buAutoNum type="alphaLcPeriod"/>
            </a:pPr>
            <a:r>
              <a:rPr lang="en-US" dirty="0"/>
              <a:t>stamen, style, ovary, pistil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Petal, pistil, stamen, sepal</a:t>
            </a:r>
          </a:p>
          <a:p>
            <a:pPr marL="914400" lvl="1" indent="-514350">
              <a:buAutoNum type="alphaLcPeriod"/>
            </a:pPr>
            <a:r>
              <a:rPr lang="en-US" dirty="0"/>
              <a:t>Anther, petal, sepal, receptacle</a:t>
            </a:r>
          </a:p>
          <a:p>
            <a:pPr marL="914400" lvl="1" indent="-514350">
              <a:buAutoNum type="alphaLcPeriod"/>
            </a:pPr>
            <a:r>
              <a:rPr lang="en-US" dirty="0"/>
              <a:t>Anther, petal, stamen, receptacle</a:t>
            </a:r>
          </a:p>
          <a:p>
            <a:pPr marL="514350" indent="-514350">
              <a:buAutoNum type="arabicPeriod"/>
            </a:pPr>
            <a:r>
              <a:rPr lang="en-US" dirty="0"/>
              <a:t>Plant production from a cutting is a type of ___________________ propagation.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Asexual</a:t>
            </a:r>
          </a:p>
          <a:p>
            <a:pPr marL="914400" lvl="1" indent="-514350">
              <a:buAutoNum type="alphaLcPeriod"/>
            </a:pPr>
            <a:r>
              <a:rPr lang="en-US" dirty="0"/>
              <a:t>Bisexual</a:t>
            </a:r>
          </a:p>
          <a:p>
            <a:pPr marL="914400" lvl="1" indent="-514350">
              <a:buAutoNum type="alphaLcPeriod"/>
            </a:pPr>
            <a:r>
              <a:rPr lang="en-US" dirty="0"/>
              <a:t>Sexual</a:t>
            </a:r>
          </a:p>
          <a:p>
            <a:pPr marL="914400" lvl="1" indent="-514350">
              <a:buAutoNum type="alphaLcPeriod"/>
            </a:pPr>
            <a:r>
              <a:rPr lang="en-US" dirty="0" err="1"/>
              <a:t>Unsexual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must be placed on the label of plants or seeds?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Date only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Name and variety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Variety only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Name, variety, date (and in Ms. G.’s class, initials too)</a:t>
            </a:r>
          </a:p>
          <a:p>
            <a:pPr marL="514350" indent="-514350">
              <a:buAutoNum type="arabicPeriod"/>
            </a:pPr>
            <a:r>
              <a:rPr lang="en-US" dirty="0" smtClean="0"/>
              <a:t>When growing Chrysanthemums, it is important to water _____ to prevent root rot.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When the top of the growing medium begins to appear dry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When it is convenient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When the plants are wilted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When the medium is saturate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must be placed on the label of plants or seeds?</a:t>
            </a:r>
          </a:p>
          <a:p>
            <a:pPr marL="914400" lvl="1" indent="-514350">
              <a:buAutoNum type="alphaLcPeriod"/>
            </a:pPr>
            <a:r>
              <a:rPr lang="en-US" dirty="0"/>
              <a:t>Date only</a:t>
            </a:r>
          </a:p>
          <a:p>
            <a:pPr marL="914400" lvl="1" indent="-514350">
              <a:buAutoNum type="alphaLcPeriod"/>
            </a:pPr>
            <a:r>
              <a:rPr lang="en-US" dirty="0"/>
              <a:t>Name and variety</a:t>
            </a:r>
          </a:p>
          <a:p>
            <a:pPr marL="914400" lvl="1" indent="-514350">
              <a:buAutoNum type="alphaLcPeriod"/>
            </a:pPr>
            <a:r>
              <a:rPr lang="en-US" dirty="0"/>
              <a:t>Variety only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Name, variety, date (and in Ms. G.’s class, initials too)</a:t>
            </a:r>
          </a:p>
          <a:p>
            <a:pPr marL="514350" indent="-514350">
              <a:buAutoNum type="arabicPeriod"/>
            </a:pPr>
            <a:r>
              <a:rPr lang="en-US" dirty="0"/>
              <a:t>When growing Chrysanthemums, it is important to water _____ to prevent root rot.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When the top of the growing medium begins to appear dry</a:t>
            </a:r>
          </a:p>
          <a:p>
            <a:pPr marL="914400" lvl="1" indent="-514350">
              <a:buAutoNum type="alphaLcPeriod"/>
            </a:pPr>
            <a:r>
              <a:rPr lang="en-US" dirty="0"/>
              <a:t>When it is convenient</a:t>
            </a:r>
          </a:p>
          <a:p>
            <a:pPr marL="914400" lvl="1" indent="-514350">
              <a:buAutoNum type="alphaLcPeriod"/>
            </a:pPr>
            <a:r>
              <a:rPr lang="en-US" dirty="0"/>
              <a:t>When the plants are wilted</a:t>
            </a:r>
          </a:p>
          <a:p>
            <a:pPr marL="914400" lvl="1" indent="-514350">
              <a:buAutoNum type="alphaLcPeriod"/>
            </a:pPr>
            <a:r>
              <a:rPr lang="en-US" dirty="0"/>
              <a:t>When the medium is saturate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How are strawberries, raspberries, and blackberries harvested?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By hand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By mechanical picker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By mechanical shakers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High velocity spray</a:t>
            </a:r>
          </a:p>
          <a:p>
            <a:pPr marL="514350" indent="-514350">
              <a:buAutoNum type="arabicPeriod"/>
            </a:pPr>
            <a:r>
              <a:rPr lang="en-US" dirty="0" smtClean="0"/>
              <a:t>Nitrogen causes plant to: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Grow rapidly and develop a dark green color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Resist disease and develop strong roots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Harden off more readily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Produce more blooms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How are strawberries, raspberries, and blackberries harvested?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By hand</a:t>
            </a:r>
          </a:p>
          <a:p>
            <a:pPr marL="914400" lvl="1" indent="-514350">
              <a:buAutoNum type="alphaLcPeriod"/>
            </a:pPr>
            <a:r>
              <a:rPr lang="en-US" dirty="0"/>
              <a:t>By mechanical picker</a:t>
            </a:r>
          </a:p>
          <a:p>
            <a:pPr marL="914400" lvl="1" indent="-514350">
              <a:buAutoNum type="alphaLcPeriod"/>
            </a:pPr>
            <a:r>
              <a:rPr lang="en-US" dirty="0"/>
              <a:t>By mechanical shakers</a:t>
            </a:r>
          </a:p>
          <a:p>
            <a:pPr marL="914400" lvl="1" indent="-514350">
              <a:buAutoNum type="alphaLcPeriod"/>
            </a:pPr>
            <a:r>
              <a:rPr lang="en-US" dirty="0"/>
              <a:t>High velocity spray</a:t>
            </a:r>
          </a:p>
          <a:p>
            <a:pPr marL="514350" indent="-514350">
              <a:buAutoNum type="arabicPeriod"/>
            </a:pPr>
            <a:r>
              <a:rPr lang="en-US" dirty="0"/>
              <a:t>Nitrogen causes plant to: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Grow rapidly and develop a dark green color</a:t>
            </a:r>
          </a:p>
          <a:p>
            <a:pPr marL="914400" lvl="1" indent="-514350">
              <a:buAutoNum type="alphaLcPeriod"/>
            </a:pPr>
            <a:r>
              <a:rPr lang="en-US" dirty="0"/>
              <a:t>Resist disease and develop strong roots</a:t>
            </a:r>
          </a:p>
          <a:p>
            <a:pPr marL="914400" lvl="1" indent="-514350">
              <a:buAutoNum type="alphaLcPeriod"/>
            </a:pPr>
            <a:r>
              <a:rPr lang="en-US" dirty="0"/>
              <a:t>Harden off more readily</a:t>
            </a:r>
          </a:p>
          <a:p>
            <a:pPr marL="914400" lvl="1" indent="-514350">
              <a:buAutoNum type="alphaLcPeriod"/>
            </a:pPr>
            <a:r>
              <a:rPr lang="en-US" dirty="0"/>
              <a:t>Produce more blooms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Date</a:t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Lime provides the plant with which element?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Nitrogen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Potash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Calcium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Magnesium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All of the following statements are benefits of potassium except: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Increases the resistance to disease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Develops a strong root system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Essential in developing chlorophyll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Flowers and seeds cannot form with it</a:t>
            </a:r>
          </a:p>
        </p:txBody>
      </p:sp>
    </p:spTree>
    <p:extLst>
      <p:ext uri="{BB962C8B-B14F-4D97-AF65-F5344CB8AC3E}">
        <p14:creationId xmlns:p14="http://schemas.microsoft.com/office/powerpoint/2010/main" val="14937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Lime provides the plant with which element?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Nitrogen </a:t>
            </a:r>
          </a:p>
          <a:p>
            <a:pPr marL="914400" lvl="1" indent="-514350">
              <a:buAutoNum type="alphaLcPeriod"/>
            </a:pPr>
            <a:r>
              <a:rPr lang="en-US" dirty="0"/>
              <a:t>Potash</a:t>
            </a:r>
          </a:p>
          <a:p>
            <a:pPr marL="914400" lvl="1" indent="-514350">
              <a:buAutoNum type="alphaLcPeriod"/>
            </a:pPr>
            <a:r>
              <a:rPr lang="en-US" dirty="0"/>
              <a:t>Calcium</a:t>
            </a:r>
          </a:p>
          <a:p>
            <a:pPr marL="914400" lvl="1" indent="-514350">
              <a:buAutoNum type="alphaLcPeriod"/>
            </a:pPr>
            <a:r>
              <a:rPr lang="en-US" dirty="0"/>
              <a:t>Magnesium </a:t>
            </a:r>
          </a:p>
          <a:p>
            <a:pPr marL="514350" indent="-514350">
              <a:buAutoNum type="arabicPeriod"/>
            </a:pPr>
            <a:r>
              <a:rPr lang="en-US" dirty="0"/>
              <a:t>All of the following statements are benefits of potassium except:</a:t>
            </a:r>
          </a:p>
          <a:p>
            <a:pPr marL="914400" lvl="1" indent="-514350">
              <a:buAutoNum type="alphaLcPeriod"/>
            </a:pPr>
            <a:r>
              <a:rPr lang="en-US" dirty="0"/>
              <a:t>Increases the resistance to disease</a:t>
            </a:r>
          </a:p>
          <a:p>
            <a:pPr marL="914400" lvl="1" indent="-514350">
              <a:buAutoNum type="alphaLcPeriod"/>
            </a:pPr>
            <a:r>
              <a:rPr lang="en-US" dirty="0"/>
              <a:t>Develops a strong root system</a:t>
            </a:r>
          </a:p>
          <a:p>
            <a:pPr marL="914400" lvl="1" indent="-514350">
              <a:buAutoNum type="alphaLcPeriod"/>
            </a:pPr>
            <a:r>
              <a:rPr lang="en-US" dirty="0"/>
              <a:t>Essential in developing chlorophyll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Flowers and seeds cannot form with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Which of the following is not an indication of a phosphorus deficiency? 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Purple coloring on the underside of leaves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Reduced flower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Reduced fruit production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Yellowing of leaf margins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term is used to describe when chemicals, oil, and other substances leak into the land?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Contamination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Natural erosion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Salinization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Soil erosion </a:t>
            </a:r>
          </a:p>
        </p:txBody>
      </p:sp>
    </p:spTree>
    <p:extLst>
      <p:ext uri="{BB962C8B-B14F-4D97-AF65-F5344CB8AC3E}">
        <p14:creationId xmlns:p14="http://schemas.microsoft.com/office/powerpoint/2010/main" val="3980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Which of the following is not an indication of a phosphorus deficiency? </a:t>
            </a:r>
          </a:p>
          <a:p>
            <a:pPr marL="914400" lvl="1" indent="-514350">
              <a:buAutoNum type="alphaLcPeriod"/>
            </a:pPr>
            <a:r>
              <a:rPr lang="en-US" dirty="0"/>
              <a:t>Purple coloring on the underside of leaves</a:t>
            </a:r>
          </a:p>
          <a:p>
            <a:pPr marL="914400" lvl="1" indent="-514350">
              <a:buAutoNum type="alphaLcPeriod"/>
            </a:pPr>
            <a:r>
              <a:rPr lang="en-US" dirty="0"/>
              <a:t>Reduced flower</a:t>
            </a:r>
          </a:p>
          <a:p>
            <a:pPr marL="914400" lvl="1" indent="-514350">
              <a:buAutoNum type="alphaLcPeriod"/>
            </a:pPr>
            <a:r>
              <a:rPr lang="en-US" dirty="0"/>
              <a:t>Reduced fruit production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Yellowing of leaf margins</a:t>
            </a:r>
          </a:p>
          <a:p>
            <a:pPr marL="514350" indent="-514350">
              <a:buAutoNum type="arabicPeriod"/>
            </a:pPr>
            <a:r>
              <a:rPr lang="en-US" dirty="0"/>
              <a:t>What term is used to describe when chemicals, oil, and other substances leak into the land?</a:t>
            </a:r>
          </a:p>
          <a:p>
            <a:pPr marL="914400" lvl="1" indent="-514350">
              <a:buAutoNum type="alphaLcPeriod"/>
            </a:pPr>
            <a:r>
              <a:rPr lang="en-US" dirty="0"/>
              <a:t>Contamination</a:t>
            </a:r>
          </a:p>
          <a:p>
            <a:pPr marL="914400" lvl="1" indent="-514350">
              <a:buAutoNum type="alphaLcPeriod"/>
            </a:pPr>
            <a:r>
              <a:rPr lang="en-US" dirty="0"/>
              <a:t>Natural erosion</a:t>
            </a:r>
          </a:p>
          <a:p>
            <a:pPr marL="914400" lvl="1" indent="-514350">
              <a:buAutoNum type="alphaLcPeriod"/>
            </a:pPr>
            <a:r>
              <a:rPr lang="en-US" dirty="0"/>
              <a:t>Salinization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Soil erosion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United States Department of Agriculture Plant Hardiness Map divides the United States into how many regions?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10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13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9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20</a:t>
            </a:r>
          </a:p>
          <a:p>
            <a:pPr marL="514350" indent="-514350">
              <a:buAutoNum type="arabicPeriod"/>
            </a:pPr>
            <a:r>
              <a:rPr lang="en-US" dirty="0" smtClean="0"/>
              <a:t>On the United States Department of Agriculture Plant Hardiness Map, Kentucky is located in region: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5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6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8</a:t>
            </a:r>
          </a:p>
          <a:p>
            <a:pPr marL="914400" lvl="1" indent="-514350">
              <a:buAutoNum type="alphaLcPeriod"/>
            </a:pP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237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United States Department of Agriculture Plant Hardiness Map divides the United States into how many regions?</a:t>
            </a:r>
          </a:p>
          <a:p>
            <a:pPr marL="914400" lvl="1" indent="-514350">
              <a:buAutoNum type="alphaLcPeriod"/>
            </a:pPr>
            <a:r>
              <a:rPr lang="en-US" dirty="0"/>
              <a:t>10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13</a:t>
            </a:r>
          </a:p>
          <a:p>
            <a:pPr marL="914400" lvl="1" indent="-514350">
              <a:buAutoNum type="alphaLcPeriod"/>
            </a:pPr>
            <a:r>
              <a:rPr lang="en-US" dirty="0"/>
              <a:t>9</a:t>
            </a:r>
          </a:p>
          <a:p>
            <a:pPr marL="914400" lvl="1" indent="-514350">
              <a:buAutoNum type="alphaLcPeriod"/>
            </a:pPr>
            <a:r>
              <a:rPr lang="en-US" dirty="0"/>
              <a:t>20</a:t>
            </a:r>
          </a:p>
          <a:p>
            <a:pPr marL="514350" indent="-514350">
              <a:buAutoNum type="arabicPeriod"/>
            </a:pPr>
            <a:r>
              <a:rPr lang="en-US" dirty="0"/>
              <a:t>On the United States Department of Agriculture Plant Hardiness Map, Kentucky is located in region:</a:t>
            </a:r>
          </a:p>
          <a:p>
            <a:pPr marL="914400" lvl="1" indent="-514350">
              <a:buAutoNum type="alphaLcPeriod"/>
            </a:pPr>
            <a:r>
              <a:rPr lang="en-US" dirty="0"/>
              <a:t>5</a:t>
            </a:r>
          </a:p>
          <a:p>
            <a:pPr marL="914400" lvl="1" indent="-514350">
              <a:buAutoNum type="alphaLcPeriod"/>
            </a:pPr>
            <a:r>
              <a:rPr lang="en-US" b="1" dirty="0">
                <a:solidFill>
                  <a:srgbClr val="FF0000"/>
                </a:solidFill>
              </a:rPr>
              <a:t>6</a:t>
            </a:r>
          </a:p>
          <a:p>
            <a:pPr marL="914400" lvl="1" indent="-514350">
              <a:buAutoNum type="alphaLcPeriod"/>
            </a:pPr>
            <a:r>
              <a:rPr lang="en-US" dirty="0"/>
              <a:t>8</a:t>
            </a:r>
          </a:p>
          <a:p>
            <a:pPr marL="914400" lvl="1" indent="-514350">
              <a:buAutoNum type="alphaLcPeriod"/>
            </a:pPr>
            <a:r>
              <a:rPr lang="en-US" dirty="0"/>
              <a:t>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00"/>
      </a:dk1>
      <a:lt1>
        <a:srgbClr val="002060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7628</Words>
  <Application>Microsoft Office PowerPoint</Application>
  <PresentationFormat>On-screen Show (4:3)</PresentationFormat>
  <Paragraphs>1356</Paragraphs>
  <Slides>134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8" baseType="lpstr">
      <vt:lpstr>Arial</vt:lpstr>
      <vt:lpstr>Calibri</vt:lpstr>
      <vt:lpstr>Times New Roman</vt:lpstr>
      <vt:lpstr>Office Theme</vt:lpstr>
      <vt:lpstr>KOSSA Sample Questions</vt:lpstr>
      <vt:lpstr>Bell- ringer Expectations</vt:lpstr>
      <vt:lpstr>Example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 </vt:lpstr>
      <vt:lpstr>Date</vt:lpstr>
      <vt:lpstr>Answers</vt:lpstr>
      <vt:lpstr>Date </vt:lpstr>
      <vt:lpstr>Answers</vt:lpstr>
      <vt:lpstr>Date</vt:lpstr>
      <vt:lpstr>Answers</vt:lpstr>
      <vt:lpstr>PowerPoint Presentation</vt:lpstr>
      <vt:lpstr>Date</vt:lpstr>
      <vt:lpstr>Answer </vt:lpstr>
      <vt:lpstr>PowerPoint Presentation</vt:lpstr>
      <vt:lpstr>Date</vt:lpstr>
      <vt:lpstr>Answer</vt:lpstr>
      <vt:lpstr>PowerPoint Presentation</vt:lpstr>
      <vt:lpstr>Date</vt:lpstr>
      <vt:lpstr>Answers</vt:lpstr>
      <vt:lpstr>Date</vt:lpstr>
      <vt:lpstr>Answers</vt:lpstr>
      <vt:lpstr>PowerPoint Presentation</vt:lpstr>
      <vt:lpstr>Date</vt:lpstr>
      <vt:lpstr>Answer</vt:lpstr>
      <vt:lpstr>PowerPoint Presentation</vt:lpstr>
      <vt:lpstr>Date</vt:lpstr>
      <vt:lpstr>Answers</vt:lpstr>
      <vt:lpstr>Date</vt:lpstr>
      <vt:lpstr>Answers</vt:lpstr>
      <vt:lpstr>Date</vt:lpstr>
      <vt:lpstr>Answer</vt:lpstr>
      <vt:lpstr>Date</vt:lpstr>
      <vt:lpstr>Answer</vt:lpstr>
      <vt:lpstr>Date</vt:lpstr>
      <vt:lpstr>Answers</vt:lpstr>
      <vt:lpstr>Date</vt:lpstr>
      <vt:lpstr>Answers</vt:lpstr>
      <vt:lpstr>PowerPoint Presentation</vt:lpstr>
      <vt:lpstr>Date</vt:lpstr>
      <vt:lpstr>Answers</vt:lpstr>
      <vt:lpstr>PowerPoint Presentation</vt:lpstr>
      <vt:lpstr>Date</vt:lpstr>
      <vt:lpstr>Answers</vt:lpstr>
      <vt:lpstr>PowerPoint Presentation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 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Date</vt:lpstr>
      <vt:lpstr>Answers</vt:lpstr>
      <vt:lpstr>PowerPoint Presentation</vt:lpstr>
    </vt:vector>
  </TitlesOfParts>
  <Company>Trimble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Bell- ringers KOSSA Sample Questions</dc:title>
  <dc:creator>Gripshover, Jo Ann</dc:creator>
  <cp:lastModifiedBy>Pace, Scott</cp:lastModifiedBy>
  <cp:revision>33</cp:revision>
  <dcterms:created xsi:type="dcterms:W3CDTF">2013-02-25T14:59:33Z</dcterms:created>
  <dcterms:modified xsi:type="dcterms:W3CDTF">2017-10-26T18:18:44Z</dcterms:modified>
</cp:coreProperties>
</file>